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9" r:id="rId2"/>
    <p:sldId id="257" r:id="rId3"/>
    <p:sldId id="358" r:id="rId4"/>
    <p:sldId id="359" r:id="rId5"/>
    <p:sldId id="370" r:id="rId6"/>
    <p:sldId id="261" r:id="rId7"/>
    <p:sldId id="264" r:id="rId8"/>
    <p:sldId id="265" r:id="rId9"/>
    <p:sldId id="360" r:id="rId10"/>
    <p:sldId id="263" r:id="rId11"/>
    <p:sldId id="371" r:id="rId12"/>
    <p:sldId id="273" r:id="rId13"/>
    <p:sldId id="311" r:id="rId14"/>
    <p:sldId id="343" r:id="rId15"/>
    <p:sldId id="361" r:id="rId16"/>
    <p:sldId id="362" r:id="rId17"/>
    <p:sldId id="363" r:id="rId18"/>
    <p:sldId id="274" r:id="rId19"/>
    <p:sldId id="320" r:id="rId20"/>
    <p:sldId id="341" r:id="rId21"/>
    <p:sldId id="315" r:id="rId22"/>
    <p:sldId id="316" r:id="rId23"/>
    <p:sldId id="342" r:id="rId24"/>
    <p:sldId id="319" r:id="rId25"/>
    <p:sldId id="386" r:id="rId26"/>
    <p:sldId id="387" r:id="rId27"/>
    <p:sldId id="290" r:id="rId28"/>
    <p:sldId id="317" r:id="rId29"/>
    <p:sldId id="322" r:id="rId30"/>
    <p:sldId id="338" r:id="rId31"/>
    <p:sldId id="318" r:id="rId32"/>
    <p:sldId id="313" r:id="rId33"/>
    <p:sldId id="372" r:id="rId34"/>
    <p:sldId id="334" r:id="rId35"/>
    <p:sldId id="340" r:id="rId36"/>
    <p:sldId id="388" r:id="rId37"/>
    <p:sldId id="272" r:id="rId38"/>
    <p:sldId id="337" r:id="rId39"/>
    <p:sldId id="276" r:id="rId40"/>
    <p:sldId id="383" r:id="rId41"/>
    <p:sldId id="356" r:id="rId42"/>
    <p:sldId id="384" r:id="rId43"/>
    <p:sldId id="277" r:id="rId44"/>
    <p:sldId id="279" r:id="rId45"/>
    <p:sldId id="351" r:id="rId46"/>
    <p:sldId id="392" r:id="rId47"/>
    <p:sldId id="373" r:id="rId48"/>
    <p:sldId id="374" r:id="rId49"/>
    <p:sldId id="278" r:id="rId50"/>
    <p:sldId id="347" r:id="rId51"/>
    <p:sldId id="375" r:id="rId52"/>
    <p:sldId id="346" r:id="rId53"/>
    <p:sldId id="348" r:id="rId54"/>
    <p:sldId id="345" r:id="rId55"/>
    <p:sldId id="349" r:id="rId56"/>
    <p:sldId id="350" r:id="rId57"/>
    <p:sldId id="376" r:id="rId58"/>
    <p:sldId id="377" r:id="rId59"/>
    <p:sldId id="379" r:id="rId60"/>
    <p:sldId id="352" r:id="rId61"/>
    <p:sldId id="302" r:id="rId62"/>
    <p:sldId id="303" r:id="rId63"/>
    <p:sldId id="304" r:id="rId64"/>
    <p:sldId id="305" r:id="rId65"/>
    <p:sldId id="355" r:id="rId66"/>
    <p:sldId id="354" r:id="rId67"/>
    <p:sldId id="353" r:id="rId68"/>
    <p:sldId id="368" r:id="rId69"/>
    <p:sldId id="391" r:id="rId70"/>
    <p:sldId id="367" r:id="rId71"/>
    <p:sldId id="365" r:id="rId72"/>
    <p:sldId id="380" r:id="rId73"/>
    <p:sldId id="389" r:id="rId74"/>
    <p:sldId id="390" r:id="rId75"/>
    <p:sldId id="260" r:id="rId76"/>
  </p:sldIdLst>
  <p:sldSz cx="9906000" cy="6858000" type="A4"/>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73448" autoAdjust="0"/>
  </p:normalViewPr>
  <p:slideViewPr>
    <p:cSldViewPr>
      <p:cViewPr>
        <p:scale>
          <a:sx n="75" d="100"/>
          <a:sy n="75" d="100"/>
        </p:scale>
        <p:origin x="-1788" y="-15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81CD4-C3BC-40E6-858C-8BB98C8ACAEC}" type="datetimeFigureOut">
              <a:rPr lang="de-DE" smtClean="0"/>
              <a:pPr/>
              <a:t>14.09.2017</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CE934-046B-4058-B701-7C1B2A6FDC90}" type="slidenum">
              <a:rPr lang="de-DE" smtClean="0"/>
              <a:pPr/>
              <a:t>‹Nr.›</a:t>
            </a:fld>
            <a:endParaRPr lang="de-DE"/>
          </a:p>
        </p:txBody>
      </p:sp>
    </p:spTree>
    <p:extLst>
      <p:ext uri="{BB962C8B-B14F-4D97-AF65-F5344CB8AC3E}">
        <p14:creationId xmlns:p14="http://schemas.microsoft.com/office/powerpoint/2010/main" val="159255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err="1" smtClean="0"/>
              <a:t>Todo</a:t>
            </a:r>
            <a:r>
              <a:rPr lang="en-US" baseline="0" dirty="0" smtClean="0"/>
              <a:t>:</a:t>
            </a:r>
          </a:p>
          <a:p>
            <a:pPr>
              <a:buFontTx/>
              <a:buChar char="-"/>
            </a:pPr>
            <a:r>
              <a:rPr lang="en-US" baseline="0" dirty="0" err="1" smtClean="0"/>
              <a:t>Folienorganisation</a:t>
            </a:r>
            <a:r>
              <a:rPr lang="en-US" baseline="0" dirty="0" smtClean="0"/>
              <a:t> =&gt; TG </a:t>
            </a:r>
            <a:r>
              <a:rPr lang="en-US" baseline="0" dirty="0" err="1" smtClean="0"/>
              <a:t>Erklärung</a:t>
            </a:r>
            <a:r>
              <a:rPr lang="en-US" baseline="0" dirty="0" smtClean="0"/>
              <a:t> </a:t>
            </a:r>
            <a:r>
              <a:rPr lang="en-US" baseline="0" dirty="0" err="1" smtClean="0"/>
              <a:t>vor</a:t>
            </a:r>
            <a:r>
              <a:rPr lang="en-US" baseline="0" dirty="0" smtClean="0"/>
              <a:t> den TG!</a:t>
            </a:r>
          </a:p>
          <a:p>
            <a:pPr>
              <a:buFontTx/>
              <a:buChar char="-"/>
            </a:pPr>
            <a:endParaRPr lang="en-US" baseline="0" dirty="0" smtClean="0"/>
          </a:p>
          <a:p>
            <a:endParaRPr lang="en-US"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1</a:t>
            </a:fld>
            <a:endParaRPr lang="de-DE"/>
          </a:p>
        </p:txBody>
      </p:sp>
    </p:spTree>
    <p:extLst>
      <p:ext uri="{BB962C8B-B14F-4D97-AF65-F5344CB8AC3E}">
        <p14:creationId xmlns:p14="http://schemas.microsoft.com/office/powerpoint/2010/main" val="207400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Richard L. Pyle war ein Forschungstaucher der feststellte, dass es ihm immer nach tiefen TG besser ging, bei denen er Fische in der Tiefe gefangen hatte. Nach Analyse des Sachverhalts schloss er darauf das der Zwischenstopp / </a:t>
            </a:r>
            <a:r>
              <a:rPr lang="de-DE" baseline="0" dirty="0" err="1" smtClean="0"/>
              <a:t>Deep</a:t>
            </a:r>
            <a:r>
              <a:rPr lang="de-DE" baseline="0" dirty="0" smtClean="0"/>
              <a:t>-</a:t>
            </a:r>
            <a:r>
              <a:rPr lang="de-DE" baseline="0" dirty="0" err="1" smtClean="0"/>
              <a:t>Stop</a:t>
            </a:r>
            <a:r>
              <a:rPr lang="de-DE" baseline="0" dirty="0" smtClean="0"/>
              <a:t> zum Punktieren der Schwimmblase der Fische die Ursache war.</a:t>
            </a:r>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26</a:t>
            </a:fld>
            <a:endParaRPr lang="de-DE"/>
          </a:p>
        </p:txBody>
      </p:sp>
    </p:spTree>
    <p:extLst>
      <p:ext uri="{BB962C8B-B14F-4D97-AF65-F5344CB8AC3E}">
        <p14:creationId xmlns:p14="http://schemas.microsoft.com/office/powerpoint/2010/main" val="146454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57250" lvl="1" indent="-457200"/>
            <a:r>
              <a:rPr lang="de-DE" dirty="0" smtClean="0"/>
              <a:t>Einheitliche Konfiguration!</a:t>
            </a:r>
          </a:p>
          <a:p>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38</a:t>
            </a:fld>
            <a:endParaRPr lang="de-DE"/>
          </a:p>
        </p:txBody>
      </p:sp>
    </p:spTree>
    <p:extLst>
      <p:ext uri="{BB962C8B-B14F-4D97-AF65-F5344CB8AC3E}">
        <p14:creationId xmlns:p14="http://schemas.microsoft.com/office/powerpoint/2010/main" val="3569850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Todo</a:t>
            </a:r>
            <a:r>
              <a:rPr lang="de-DE" dirty="0" smtClean="0"/>
              <a:t>: Martin Steiner um seine Folien bitten!</a:t>
            </a:r>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40</a:t>
            </a:fld>
            <a:endParaRPr lang="de-DE"/>
          </a:p>
        </p:txBody>
      </p:sp>
    </p:spTree>
    <p:extLst>
      <p:ext uri="{BB962C8B-B14F-4D97-AF65-F5344CB8AC3E}">
        <p14:creationId xmlns:p14="http://schemas.microsoft.com/office/powerpoint/2010/main" val="170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2-Phasenmodelle</a:t>
            </a:r>
            <a:r>
              <a:rPr lang="de-DE" baseline="0" dirty="0" smtClean="0"/>
              <a:t>: weil gelöstes und freies Gas / Gasblasen berücksichtigt werden</a:t>
            </a:r>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41</a:t>
            </a:fld>
            <a:endParaRPr lang="de-DE"/>
          </a:p>
        </p:txBody>
      </p:sp>
    </p:spTree>
    <p:extLst>
      <p:ext uri="{BB962C8B-B14F-4D97-AF65-F5344CB8AC3E}">
        <p14:creationId xmlns:p14="http://schemas.microsoft.com/office/powerpoint/2010/main" val="1505005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FF0000"/>
                </a:solidFill>
                <a:latin typeface="Calibri" pitchFamily="34" charset="0"/>
                <a:cs typeface="Calibri" pitchFamily="34" charset="0"/>
              </a:rPr>
              <a:t>Hinweis: Das</a:t>
            </a:r>
            <a:r>
              <a:rPr lang="de-DE" sz="1200" b="1" baseline="0" dirty="0" smtClean="0">
                <a:solidFill>
                  <a:srgbClr val="FF0000"/>
                </a:solidFill>
                <a:latin typeface="Calibri" pitchFamily="34" charset="0"/>
                <a:cs typeface="Calibri" pitchFamily="34" charset="0"/>
              </a:rPr>
              <a:t> Auslesen des Tauchcomputers nach dem TG liefert meist den Durchschnittsdruck</a:t>
            </a:r>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50</a:t>
            </a:fld>
            <a:endParaRPr lang="de-DE"/>
          </a:p>
        </p:txBody>
      </p:sp>
    </p:spTree>
    <p:extLst>
      <p:ext uri="{BB962C8B-B14F-4D97-AF65-F5344CB8AC3E}">
        <p14:creationId xmlns:p14="http://schemas.microsoft.com/office/powerpoint/2010/main" val="266658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70</a:t>
            </a:fld>
            <a:endParaRPr lang="de-DE"/>
          </a:p>
        </p:txBody>
      </p:sp>
    </p:spTree>
    <p:extLst>
      <p:ext uri="{BB962C8B-B14F-4D97-AF65-F5344CB8AC3E}">
        <p14:creationId xmlns:p14="http://schemas.microsoft.com/office/powerpoint/2010/main" val="311261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73</a:t>
            </a:fld>
            <a:endParaRPr lang="de-DE"/>
          </a:p>
        </p:txBody>
      </p:sp>
    </p:spTree>
    <p:extLst>
      <p:ext uri="{BB962C8B-B14F-4D97-AF65-F5344CB8AC3E}">
        <p14:creationId xmlns:p14="http://schemas.microsoft.com/office/powerpoint/2010/main" val="199202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74</a:t>
            </a:fld>
            <a:endParaRPr lang="de-DE"/>
          </a:p>
        </p:txBody>
      </p:sp>
    </p:spTree>
    <p:extLst>
      <p:ext uri="{BB962C8B-B14F-4D97-AF65-F5344CB8AC3E}">
        <p14:creationId xmlns:p14="http://schemas.microsoft.com/office/powerpoint/2010/main" val="25283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12</a:t>
            </a:fld>
            <a:endParaRPr lang="de-DE"/>
          </a:p>
        </p:txBody>
      </p:sp>
    </p:spTree>
    <p:extLst>
      <p:ext uri="{BB962C8B-B14F-4D97-AF65-F5344CB8AC3E}">
        <p14:creationId xmlns:p14="http://schemas.microsoft.com/office/powerpoint/2010/main" val="33930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14</a:t>
            </a:fld>
            <a:endParaRPr lang="de-DE"/>
          </a:p>
        </p:txBody>
      </p:sp>
    </p:spTree>
    <p:extLst>
      <p:ext uri="{BB962C8B-B14F-4D97-AF65-F5344CB8AC3E}">
        <p14:creationId xmlns:p14="http://schemas.microsoft.com/office/powerpoint/2010/main" val="162042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err="1" smtClean="0"/>
              <a:t>Fuchsjagt</a:t>
            </a:r>
            <a:r>
              <a:rPr lang="en-US" dirty="0" smtClean="0"/>
              <a:t> </a:t>
            </a:r>
            <a:r>
              <a:rPr lang="en-US" dirty="0" err="1" smtClean="0"/>
              <a:t>als</a:t>
            </a:r>
            <a:r>
              <a:rPr lang="en-US" dirty="0" smtClean="0"/>
              <a:t> </a:t>
            </a:r>
            <a:r>
              <a:rPr lang="en-US" dirty="0" err="1" smtClean="0"/>
              <a:t>Übung</a:t>
            </a:r>
            <a:r>
              <a:rPr lang="en-US" dirty="0" smtClean="0"/>
              <a:t>?</a:t>
            </a:r>
            <a:endParaRPr lang="en-US"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15</a:t>
            </a:fld>
            <a:endParaRPr lang="de-DE"/>
          </a:p>
        </p:txBody>
      </p:sp>
    </p:spTree>
    <p:extLst>
      <p:ext uri="{BB962C8B-B14F-4D97-AF65-F5344CB8AC3E}">
        <p14:creationId xmlns:p14="http://schemas.microsoft.com/office/powerpoint/2010/main" val="400217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19</a:t>
            </a:fld>
            <a:endParaRPr lang="de-DE"/>
          </a:p>
        </p:txBody>
      </p:sp>
    </p:spTree>
    <p:extLst>
      <p:ext uri="{BB962C8B-B14F-4D97-AF65-F5344CB8AC3E}">
        <p14:creationId xmlns:p14="http://schemas.microsoft.com/office/powerpoint/2010/main" val="243461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85CE934-046B-4058-B701-7C1B2A6FDC90}" type="slidenum">
              <a:rPr lang="de-DE" smtClean="0"/>
              <a:pPr/>
              <a:t>20</a:t>
            </a:fld>
            <a:endParaRPr lang="de-DE"/>
          </a:p>
        </p:txBody>
      </p:sp>
    </p:spTree>
    <p:extLst>
      <p:ext uri="{BB962C8B-B14F-4D97-AF65-F5344CB8AC3E}">
        <p14:creationId xmlns:p14="http://schemas.microsoft.com/office/powerpoint/2010/main" val="224560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23</a:t>
            </a:fld>
            <a:endParaRPr lang="de-DE"/>
          </a:p>
        </p:txBody>
      </p:sp>
    </p:spTree>
    <p:extLst>
      <p:ext uri="{BB962C8B-B14F-4D97-AF65-F5344CB8AC3E}">
        <p14:creationId xmlns:p14="http://schemas.microsoft.com/office/powerpoint/2010/main" val="68178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p:txBody>
      </p:sp>
      <p:sp>
        <p:nvSpPr>
          <p:cNvPr id="4" name="Foliennummernplatzhalter 3"/>
          <p:cNvSpPr>
            <a:spLocks noGrp="1"/>
          </p:cNvSpPr>
          <p:nvPr>
            <p:ph type="sldNum" sz="quarter" idx="10"/>
          </p:nvPr>
        </p:nvSpPr>
        <p:spPr/>
        <p:txBody>
          <a:bodyPr/>
          <a:lstStyle/>
          <a:p>
            <a:fld id="{F85CE934-046B-4058-B701-7C1B2A6FDC90}" type="slidenum">
              <a:rPr lang="de-DE" smtClean="0"/>
              <a:pPr/>
              <a:t>24</a:t>
            </a:fld>
            <a:endParaRPr lang="de-DE"/>
          </a:p>
        </p:txBody>
      </p:sp>
    </p:spTree>
    <p:extLst>
      <p:ext uri="{BB962C8B-B14F-4D97-AF65-F5344CB8AC3E}">
        <p14:creationId xmlns:p14="http://schemas.microsoft.com/office/powerpoint/2010/main" val="309649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Ansprechen: Zeichen</a:t>
            </a:r>
            <a:r>
              <a:rPr lang="de-DE" baseline="0" dirty="0" smtClean="0"/>
              <a:t> für die </a:t>
            </a:r>
            <a:r>
              <a:rPr lang="de-DE" baseline="0" dirty="0" err="1" smtClean="0"/>
              <a:t>Dekostopps</a:t>
            </a:r>
            <a:r>
              <a:rPr lang="de-DE" baseline="0" smtClean="0"/>
              <a:t>!</a:t>
            </a:r>
            <a:endParaRPr lang="de-DE" dirty="0"/>
          </a:p>
        </p:txBody>
      </p:sp>
      <p:sp>
        <p:nvSpPr>
          <p:cNvPr id="4" name="Foliennummernplatzhalter 3"/>
          <p:cNvSpPr>
            <a:spLocks noGrp="1"/>
          </p:cNvSpPr>
          <p:nvPr>
            <p:ph type="sldNum" sz="quarter" idx="10"/>
          </p:nvPr>
        </p:nvSpPr>
        <p:spPr/>
        <p:txBody>
          <a:bodyPr/>
          <a:lstStyle/>
          <a:p>
            <a:fld id="{F85CE934-046B-4058-B701-7C1B2A6FDC90}" type="slidenum">
              <a:rPr lang="de-DE" smtClean="0"/>
              <a:pPr/>
              <a:t>25</a:t>
            </a:fld>
            <a:endParaRPr lang="de-DE"/>
          </a:p>
        </p:txBody>
      </p:sp>
    </p:spTree>
    <p:extLst>
      <p:ext uri="{BB962C8B-B14F-4D97-AF65-F5344CB8AC3E}">
        <p14:creationId xmlns:p14="http://schemas.microsoft.com/office/powerpoint/2010/main" val="367699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08584" y="1340768"/>
            <a:ext cx="8420100" cy="1470025"/>
          </a:xfrm>
          <a:prstGeom prst="rect">
            <a:avLst/>
          </a:prstGeom>
        </p:spPr>
        <p:txBody>
          <a:bodyPr/>
          <a:lstStyle>
            <a:lvl1pPr>
              <a:defRPr sz="6000" b="1">
                <a:effectLst>
                  <a:outerShdw blurRad="38100" dist="38100" dir="2700000" algn="tl">
                    <a:srgbClr val="000000">
                      <a:alpha val="43137"/>
                    </a:srgbClr>
                  </a:outerShdw>
                </a:effectLst>
                <a:latin typeface="Calibri"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856656" y="3140968"/>
            <a:ext cx="6934200" cy="1752600"/>
          </a:xfrm>
          <a:prstGeom prst="rect">
            <a:avLst/>
          </a:prstGeom>
        </p:spPr>
        <p:txBody>
          <a:bodyPr/>
          <a:lstStyle>
            <a:lvl1pPr marL="0" indent="0" algn="ctr">
              <a:buNone/>
              <a:defRPr sz="2800" b="1">
                <a:solidFill>
                  <a:schemeClr val="tx1">
                    <a:tint val="75000"/>
                  </a:schemeClr>
                </a:solidFill>
                <a:effectLst>
                  <a:outerShdw blurRad="38100" dist="38100" dir="2700000" algn="tl">
                    <a:srgbClr val="000000">
                      <a:alpha val="43137"/>
                    </a:srgbClr>
                  </a:outerShdw>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136576" y="130622"/>
            <a:ext cx="6768752" cy="922114"/>
          </a:xfrm>
          <a:prstGeom prst="rect">
            <a:avLst/>
          </a:prstGeom>
        </p:spPr>
        <p:txBody>
          <a:bodyPr/>
          <a:lstStyle>
            <a:lvl1pPr>
              <a:defRPr sz="4000" b="1">
                <a:effectLst>
                  <a:outerShdw blurRad="38100" dist="38100" dir="2700000" algn="tl">
                    <a:srgbClr val="000000">
                      <a:alpha val="43137"/>
                    </a:srgbClr>
                  </a:outerShdw>
                </a:effectLst>
                <a:latin typeface="Calibri" pitchFamily="34" charset="0"/>
              </a:defRPr>
            </a:lvl1pPr>
          </a:lstStyle>
          <a:p>
            <a:r>
              <a:rPr lang="de-DE" dirty="0" smtClean="0"/>
              <a:t>Titelmasterformat durch Klicken bearbeiten</a:t>
            </a:r>
            <a:endParaRPr lang="de-DE" dirty="0"/>
          </a:p>
        </p:txBody>
      </p:sp>
      <p:sp>
        <p:nvSpPr>
          <p:cNvPr id="7" name="Inhaltsplatzhalter 6"/>
          <p:cNvSpPr>
            <a:spLocks noGrp="1"/>
          </p:cNvSpPr>
          <p:nvPr>
            <p:ph sz="quarter" idx="13"/>
          </p:nvPr>
        </p:nvSpPr>
        <p:spPr>
          <a:xfrm>
            <a:off x="1136650" y="1556792"/>
            <a:ext cx="8496870" cy="4752528"/>
          </a:xfrm>
          <a:prstGeom prst="rect">
            <a:avLst/>
          </a:prstGeom>
        </p:spPr>
        <p:txBody>
          <a:bodyPr/>
          <a:lstStyle>
            <a:lvl1pPr>
              <a:spcBef>
                <a:spcPts val="600"/>
              </a:spcBef>
              <a:spcAft>
                <a:spcPts val="600"/>
              </a:spcAft>
              <a:defRPr sz="2400">
                <a:latin typeface="Calibri" pitchFamily="34" charset="0"/>
              </a:defRPr>
            </a:lvl1pPr>
            <a:lvl2pPr>
              <a:spcBef>
                <a:spcPts val="600"/>
              </a:spcBef>
              <a:spcAft>
                <a:spcPts val="0"/>
              </a:spcAft>
              <a:buFont typeface="Arial" pitchFamily="34" charset="0"/>
              <a:buChar char="•"/>
              <a:defRPr sz="2000">
                <a:latin typeface="Calibri" pitchFamily="34" charset="0"/>
              </a:defRPr>
            </a:lvl2pPr>
            <a:lvl3pPr>
              <a:spcBef>
                <a:spcPts val="600"/>
              </a:spcBef>
              <a:spcAft>
                <a:spcPts val="0"/>
              </a:spcAft>
              <a:buFont typeface="Arial" pitchFamily="34" charset="0"/>
              <a:buChar char="•"/>
              <a:defRPr sz="1800">
                <a:latin typeface="Calibri" pitchFamily="34" charset="0"/>
              </a:defRPr>
            </a:lvl3pPr>
            <a:lvl4pPr>
              <a:defRPr sz="2400">
                <a:latin typeface="Calibri" pitchFamily="34" charset="0"/>
              </a:defRPr>
            </a:lvl4pPr>
            <a:lvl5pPr>
              <a:defRPr sz="2400">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36576" y="157163"/>
            <a:ext cx="6392672" cy="895573"/>
          </a:xfrm>
          <a:prstGeom prst="rect">
            <a:avLst/>
          </a:prstGeom>
        </p:spPr>
        <p:txBody>
          <a:bodyPr/>
          <a:lstStyle>
            <a:lvl1pPr>
              <a:defRPr sz="4000" b="1">
                <a:effectLst>
                  <a:outerShdw blurRad="38100" dist="38100" dir="2700000" algn="tl">
                    <a:srgbClr val="000000">
                      <a:alpha val="43137"/>
                    </a:srgbClr>
                  </a:outerShdw>
                </a:effectLst>
                <a:latin typeface="Calibri" pitchFamily="34" charset="0"/>
              </a:defRPr>
            </a:lvl1pPr>
          </a:lstStyle>
          <a:p>
            <a:r>
              <a:rPr lang="de-DE" noProof="0" dirty="0" smtClean="0"/>
              <a:t>Titelmasterformat</a:t>
            </a:r>
            <a:r>
              <a:rPr lang="de-DE" dirty="0" smtClean="0"/>
              <a:t> durch Klicken bearbeiten</a:t>
            </a:r>
            <a:endParaRPr lang="de-DE" dirty="0"/>
          </a:p>
        </p:txBody>
      </p:sp>
      <p:sp>
        <p:nvSpPr>
          <p:cNvPr id="3" name="Inhaltsplatzhalter 2"/>
          <p:cNvSpPr>
            <a:spLocks noGrp="1"/>
          </p:cNvSpPr>
          <p:nvPr>
            <p:ph idx="1"/>
          </p:nvPr>
        </p:nvSpPr>
        <p:spPr>
          <a:xfrm>
            <a:off x="1136576" y="1628800"/>
            <a:ext cx="8496944" cy="4680519"/>
          </a:xfrm>
          <a:prstGeom prst="rect">
            <a:avLst/>
          </a:prstGeom>
        </p:spPr>
        <p:txBody>
          <a:bodyPr/>
          <a:lstStyle>
            <a:lvl1pPr marL="342000">
              <a:spcBef>
                <a:spcPts val="600"/>
              </a:spcBef>
              <a:spcAft>
                <a:spcPts val="600"/>
              </a:spcAft>
              <a:buFont typeface="Arial" charset="0"/>
              <a:buChar char="•"/>
              <a:defRPr sz="2800" b="0">
                <a:latin typeface="Calibri" pitchFamily="34" charset="0"/>
              </a:defRPr>
            </a:lvl1pPr>
            <a:lvl2pPr marL="936000">
              <a:buFont typeface="Arial" charset="0"/>
              <a:buChar char="•"/>
              <a:defRPr sz="2400" b="0">
                <a:latin typeface="Calibri" pitchFamily="34" charset="0"/>
              </a:defRPr>
            </a:lvl2pPr>
            <a:lvl3pPr marL="1224000">
              <a:lnSpc>
                <a:spcPct val="120000"/>
              </a:lnSpc>
              <a:spcBef>
                <a:spcPts val="0"/>
              </a:spcBef>
              <a:spcAft>
                <a:spcPts val="0"/>
              </a:spcAft>
              <a:buFont typeface="Arial" charset="0"/>
              <a:buChar char="•"/>
              <a:defRPr sz="2000" b="0">
                <a:latin typeface="Calibri" pitchFamily="34" charset="0"/>
              </a:defRPr>
            </a:lvl3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90600" cy="6858000"/>
          </a:xfrm>
          <a:prstGeom prst="rect">
            <a:avLst/>
          </a:prstGeom>
          <a:gradFill rotWithShape="0">
            <a:gsLst>
              <a:gs pos="0">
                <a:srgbClr val="FFFFFF"/>
              </a:gs>
              <a:gs pos="100000">
                <a:srgbClr val="0060A1"/>
              </a:gs>
            </a:gsLst>
            <a:lin ang="5400000" scaled="1"/>
          </a:gradFill>
          <a:ln w="9525">
            <a:noFill/>
            <a:miter lim="800000"/>
            <a:headEnd/>
            <a:tailEnd/>
          </a:ln>
          <a:effectLst/>
        </p:spPr>
        <p:txBody>
          <a:bodyPr wrap="none" anchor="ctr"/>
          <a:lstStyle/>
          <a:p>
            <a:endParaRPr lang="de-DE"/>
          </a:p>
        </p:txBody>
      </p:sp>
      <p:pic>
        <p:nvPicPr>
          <p:cNvPr id="1026" name="Picture 2" descr="C:\Users\Steffen\Desktop\Unbenannt.pn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72008" y="5987234"/>
            <a:ext cx="840315" cy="754134"/>
          </a:xfrm>
          <a:prstGeom prst="rect">
            <a:avLst/>
          </a:prstGeom>
          <a:noFill/>
        </p:spPr>
      </p:pic>
      <p:sp>
        <p:nvSpPr>
          <p:cNvPr id="12" name="Textfeld 11"/>
          <p:cNvSpPr txBox="1"/>
          <p:nvPr userDrawn="1"/>
        </p:nvSpPr>
        <p:spPr>
          <a:xfrm>
            <a:off x="0" y="1124744"/>
            <a:ext cx="992560" cy="400110"/>
          </a:xfrm>
          <a:prstGeom prst="rect">
            <a:avLst/>
          </a:prstGeom>
          <a:noFill/>
        </p:spPr>
        <p:txBody>
          <a:bodyPr wrap="square" rtlCol="0">
            <a:spAutoFit/>
          </a:bodyPr>
          <a:lstStyle/>
          <a:p>
            <a:pPr algn="ctr"/>
            <a:r>
              <a:rPr lang="de-DE" sz="2000" b="1" spc="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HTSB</a:t>
            </a:r>
            <a:endParaRPr lang="de-DE" sz="2000" b="1" spc="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210945" name="Picture 1"/>
          <p:cNvPicPr>
            <a:picLocks noChangeAspect="1" noChangeArrowheads="1"/>
          </p:cNvPicPr>
          <p:nvPr userDrawn="1"/>
        </p:nvPicPr>
        <p:blipFill>
          <a:blip r:embed="rId6" cstate="print"/>
          <a:srcRect/>
          <a:stretch>
            <a:fillRect/>
          </a:stretch>
        </p:blipFill>
        <p:spPr bwMode="auto">
          <a:xfrm>
            <a:off x="56456" y="38894"/>
            <a:ext cx="866775" cy="1085850"/>
          </a:xfrm>
          <a:prstGeom prst="rect">
            <a:avLst/>
          </a:prstGeom>
          <a:noFill/>
          <a:ln w="9525">
            <a:noFill/>
            <a:miter lim="800000"/>
            <a:headEnd/>
            <a:tailEnd/>
          </a:ln>
        </p:spPr>
      </p:pic>
      <p:pic>
        <p:nvPicPr>
          <p:cNvPr id="210946" name="Picture 2"/>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101402" y="1628800"/>
            <a:ext cx="819150" cy="1009650"/>
          </a:xfrm>
          <a:prstGeom prst="rect">
            <a:avLst/>
          </a:prstGeom>
          <a:noFill/>
          <a:ln w="9525">
            <a:noFill/>
            <a:miter lim="800000"/>
            <a:headEnd/>
            <a:tailEnd/>
          </a:ln>
        </p:spPr>
      </p:pic>
      <p:sp>
        <p:nvSpPr>
          <p:cNvPr id="11" name="Textfeld 10"/>
          <p:cNvSpPr txBox="1"/>
          <p:nvPr userDrawn="1"/>
        </p:nvSpPr>
        <p:spPr>
          <a:xfrm>
            <a:off x="992560" y="6581001"/>
            <a:ext cx="6768752" cy="276999"/>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1" dirty="0" smtClean="0">
                <a:latin typeface="Calibri" pitchFamily="34" charset="0"/>
              </a:rPr>
              <a:t>Erstellt durch Steffen Kaufmann (VDST TL2-1665 und Nx-TL-257) und Michael Kunze (VDST TL2-1846)</a:t>
            </a:r>
            <a:endParaRPr lang="de-DE" dirty="0"/>
          </a:p>
        </p:txBody>
      </p:sp>
      <p:sp>
        <p:nvSpPr>
          <p:cNvPr id="13" name="Textfeld 12"/>
          <p:cNvSpPr txBox="1"/>
          <p:nvPr userDrawn="1"/>
        </p:nvSpPr>
        <p:spPr>
          <a:xfrm>
            <a:off x="9426830" y="6581001"/>
            <a:ext cx="479170" cy="276999"/>
          </a:xfrm>
          <a:prstGeom prst="rect">
            <a:avLst/>
          </a:prstGeom>
          <a:noFill/>
        </p:spPr>
        <p:txBody>
          <a:bodyPr wrap="none" rtlCol="0">
            <a:spAutoFit/>
          </a:bodyPr>
          <a:lstStyle/>
          <a:p>
            <a:fld id="{6AF9B873-241C-4CB8-9004-D6B1F4BACC48}" type="slidenum">
              <a:rPr lang="de-DE" sz="1200" b="1" smtClean="0">
                <a:latin typeface="Calibri" pitchFamily="34" charset="0"/>
              </a:rPr>
              <a:t>‹Nr.›</a:t>
            </a:fld>
            <a:endParaRPr lang="de-DE" sz="1200" b="1" dirty="0">
              <a:latin typeface="Calibri" pitchFamily="34" charset="0"/>
            </a:endParaRPr>
          </a:p>
        </p:txBody>
      </p:sp>
      <p:pic>
        <p:nvPicPr>
          <p:cNvPr id="10" name="Picture 2" descr="https://hstsg.shaula.uberspace.de/wp-content/uploads/2015/07/cropped-hstsg_logo.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977336" y="120650"/>
            <a:ext cx="1844676" cy="4611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k@steffen-kaufman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ichael@HerrKunze.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hyperlink" Target="http://creativecommons.org/licenses/by-sa/3.0/deed.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hlplanner.com/" TargetMode="External"/><Relationship Id="rId2" Type="http://schemas.openxmlformats.org/officeDocument/2006/relationships/hyperlink" Target="http://www.hhssoftware.com/v-planner/" TargetMode="External"/><Relationship Id="rId1" Type="http://schemas.openxmlformats.org/officeDocument/2006/relationships/slideLayout" Target="../slideLayouts/slideLayout2.xml"/><Relationship Id="rId4" Type="http://schemas.openxmlformats.org/officeDocument/2006/relationships/hyperlink" Target="https://www.hhssoftware.com/multideco/"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1628800"/>
            <a:ext cx="8420100" cy="1470025"/>
          </a:xfrm>
        </p:spPr>
        <p:txBody>
          <a:bodyPr/>
          <a:lstStyle/>
          <a:p>
            <a:r>
              <a:rPr lang="de-DE" sz="4800" dirty="0" smtClean="0"/>
              <a:t>SK Tiefer Tauchen</a:t>
            </a:r>
            <a:endParaRPr lang="de-DE" sz="4800" dirty="0"/>
          </a:p>
        </p:txBody>
      </p:sp>
      <p:sp>
        <p:nvSpPr>
          <p:cNvPr id="7" name="Untertitel 6"/>
          <p:cNvSpPr>
            <a:spLocks noGrp="1"/>
          </p:cNvSpPr>
          <p:nvPr>
            <p:ph type="subTitle" idx="1"/>
          </p:nvPr>
        </p:nvSpPr>
        <p:spPr>
          <a:xfrm>
            <a:off x="1928664" y="3212976"/>
            <a:ext cx="6934200" cy="720080"/>
          </a:xfrm>
        </p:spPr>
        <p:txBody>
          <a:bodyPr/>
          <a:lstStyle/>
          <a:p>
            <a:r>
              <a:rPr lang="de-DE" dirty="0" smtClean="0"/>
              <a:t>Stand: </a:t>
            </a:r>
            <a:r>
              <a:rPr lang="de-DE" dirty="0" smtClean="0"/>
              <a:t>14.09.2017</a:t>
            </a:r>
            <a:endParaRPr lang="de-DE" dirty="0" smtClean="0"/>
          </a:p>
        </p:txBody>
      </p:sp>
      <p:sp>
        <p:nvSpPr>
          <p:cNvPr id="8" name="Textfeld 7"/>
          <p:cNvSpPr txBox="1"/>
          <p:nvPr/>
        </p:nvSpPr>
        <p:spPr>
          <a:xfrm>
            <a:off x="4808984" y="4941168"/>
            <a:ext cx="4392488" cy="923330"/>
          </a:xfrm>
          <a:prstGeom prst="rect">
            <a:avLst/>
          </a:prstGeom>
          <a:noFill/>
        </p:spPr>
        <p:txBody>
          <a:bodyPr wrap="square" rtlCol="0">
            <a:spAutoFit/>
          </a:bodyPr>
          <a:lstStyle/>
          <a:p>
            <a:r>
              <a:rPr lang="de-DE" sz="1800" b="1" dirty="0" smtClean="0">
                <a:effectLst>
                  <a:outerShdw blurRad="38100" dist="38100" dir="2700000" algn="tl">
                    <a:srgbClr val="000000">
                      <a:alpha val="43137"/>
                    </a:srgbClr>
                  </a:outerShdw>
                </a:effectLst>
                <a:latin typeface="Calibri" pitchFamily="34" charset="0"/>
              </a:rPr>
              <a:t>Fragen, Anmerkungen und Verbesserungen?</a:t>
            </a:r>
          </a:p>
          <a:p>
            <a:r>
              <a:rPr lang="de-DE" sz="1800" b="1" dirty="0" smtClean="0">
                <a:effectLst>
                  <a:outerShdw blurRad="38100" dist="38100" dir="2700000" algn="tl">
                    <a:srgbClr val="000000">
                      <a:alpha val="43137"/>
                    </a:srgbClr>
                  </a:outerShdw>
                </a:effectLst>
                <a:latin typeface="Calibri" pitchFamily="34" charset="0"/>
                <a:hlinkClick r:id="rId3"/>
              </a:rPr>
              <a:t>sk@steffen-kaufmann.com</a:t>
            </a:r>
            <a:r>
              <a:rPr lang="de-DE" sz="1800" b="1" dirty="0" smtClean="0">
                <a:effectLst>
                  <a:outerShdw blurRad="38100" dist="38100" dir="2700000" algn="tl">
                    <a:srgbClr val="000000">
                      <a:alpha val="43137"/>
                    </a:srgbClr>
                  </a:outerShdw>
                </a:effectLst>
                <a:latin typeface="Calibri" pitchFamily="34" charset="0"/>
              </a:rPr>
              <a:t> und </a:t>
            </a:r>
            <a:r>
              <a:rPr lang="de-DE" sz="1800" b="1" dirty="0" smtClean="0">
                <a:effectLst>
                  <a:outerShdw blurRad="38100" dist="38100" dir="2700000" algn="tl">
                    <a:srgbClr val="000000">
                      <a:alpha val="43137"/>
                    </a:srgbClr>
                  </a:outerShdw>
                </a:effectLst>
                <a:latin typeface="Calibri" pitchFamily="34" charset="0"/>
                <a:hlinkClick r:id="rId4"/>
              </a:rPr>
              <a:t>Michael@HerrKunze.de</a:t>
            </a:r>
            <a:r>
              <a:rPr lang="de-DE" sz="1800" b="1" dirty="0" smtClean="0">
                <a:effectLst>
                  <a:outerShdw blurRad="38100" dist="38100" dir="2700000" algn="tl">
                    <a:srgbClr val="000000">
                      <a:alpha val="43137"/>
                    </a:srgbClr>
                  </a:outerShdw>
                </a:effectLst>
                <a:latin typeface="Calibri" pitchFamily="34"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2560" y="274638"/>
            <a:ext cx="6912768" cy="922114"/>
          </a:xfrm>
        </p:spPr>
        <p:txBody>
          <a:bodyPr/>
          <a:lstStyle/>
          <a:p>
            <a:pPr algn="l"/>
            <a:r>
              <a:rPr lang="de-DE" sz="3600" dirty="0" smtClean="0"/>
              <a:t>Nach Abschluss des Kurses </a:t>
            </a:r>
            <a:r>
              <a:rPr lang="de-DE" sz="3600" dirty="0" smtClean="0"/>
              <a:t>sollt </a:t>
            </a:r>
            <a:r>
              <a:rPr lang="de-DE" sz="3600" dirty="0" smtClean="0"/>
              <a:t>ihr:</a:t>
            </a:r>
            <a:endParaRPr lang="de-DE" sz="3600" dirty="0"/>
          </a:p>
        </p:txBody>
      </p:sp>
      <p:sp>
        <p:nvSpPr>
          <p:cNvPr id="4" name="Inhaltsplatzhalter 3"/>
          <p:cNvSpPr>
            <a:spLocks noGrp="1"/>
          </p:cNvSpPr>
          <p:nvPr>
            <p:ph sz="quarter" idx="13"/>
          </p:nvPr>
        </p:nvSpPr>
        <p:spPr/>
        <p:txBody>
          <a:bodyPr/>
          <a:lstStyle/>
          <a:p>
            <a:r>
              <a:rPr lang="de-DE" sz="2000" dirty="0" smtClean="0"/>
              <a:t>Die theoretischen Zusammenhänge bei tieferen Tauchgängen kennen.</a:t>
            </a:r>
          </a:p>
          <a:p>
            <a:r>
              <a:rPr lang="de-DE" sz="2000" dirty="0" smtClean="0"/>
              <a:t>Mit der </a:t>
            </a:r>
            <a:r>
              <a:rPr lang="de-DE" sz="2000" dirty="0" err="1" smtClean="0"/>
              <a:t>Tauchgangsplanung</a:t>
            </a:r>
            <a:r>
              <a:rPr lang="de-DE" sz="2000" dirty="0" smtClean="0"/>
              <a:t> für Tauchgänge bis 40 m Tiefe vertraut sein. </a:t>
            </a:r>
          </a:p>
          <a:p>
            <a:r>
              <a:rPr lang="de-DE" sz="2000" dirty="0" smtClean="0"/>
              <a:t>Die besonderen Probleme und Gefahren bei tieferen Tauchgängen einschätzen können.</a:t>
            </a:r>
          </a:p>
          <a:p>
            <a:r>
              <a:rPr lang="de-DE" sz="2000" dirty="0" smtClean="0"/>
              <a:t>Die richtige Ausrüstung für tieferen Tauchgänge zusammenstellen können.</a:t>
            </a:r>
          </a:p>
          <a:p>
            <a:r>
              <a:rPr lang="de-DE" sz="2000" dirty="0" smtClean="0"/>
              <a:t>Tauchtiefen bis 40 m in der Praxis erlebt haben.</a:t>
            </a:r>
          </a:p>
          <a:p>
            <a:r>
              <a:rPr lang="de-DE" sz="2000" dirty="0" smtClean="0"/>
              <a:t>Die Risiken beim tieferen Tauchen minimieren. </a:t>
            </a:r>
          </a:p>
          <a:p>
            <a:r>
              <a:rPr lang="de-DE" sz="2000" dirty="0" smtClean="0"/>
              <a:t>In Begleitung erfahrener Taucher DTSA *** / **** Tauchplätze bis maximal 40 m Tiefe als Sporttaucher aufsuchen können.</a:t>
            </a:r>
            <a:endParaRPr lang="de-DE"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2492896"/>
            <a:ext cx="8420100" cy="1944216"/>
          </a:xfrm>
        </p:spPr>
        <p:txBody>
          <a:bodyPr/>
          <a:lstStyle/>
          <a:p>
            <a:r>
              <a:rPr lang="de-DE" dirty="0" smtClean="0"/>
              <a:t>Einleitung und Ablauf</a:t>
            </a:r>
            <a:endParaRPr lang="de-DE"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sind „tiefe“ TG?</a:t>
            </a:r>
            <a:endParaRPr lang="de-DE" dirty="0"/>
          </a:p>
        </p:txBody>
      </p:sp>
      <p:sp>
        <p:nvSpPr>
          <p:cNvPr id="4" name="Inhaltsplatzhalter 3"/>
          <p:cNvSpPr>
            <a:spLocks noGrp="1"/>
          </p:cNvSpPr>
          <p:nvPr>
            <p:ph sz="quarter" idx="13"/>
          </p:nvPr>
        </p:nvSpPr>
        <p:spPr>
          <a:xfrm>
            <a:off x="1136650" y="1268760"/>
            <a:ext cx="8353425" cy="4752628"/>
          </a:xfrm>
        </p:spPr>
        <p:txBody>
          <a:bodyPr/>
          <a:lstStyle/>
          <a:p>
            <a:pPr>
              <a:spcAft>
                <a:spcPts val="0"/>
              </a:spcAft>
            </a:pPr>
            <a:r>
              <a:rPr lang="de-DE" dirty="0" smtClean="0"/>
              <a:t>Es gibt keine gesetzlichen Vorgaben zum Tauchen in Deutschland</a:t>
            </a:r>
          </a:p>
          <a:p>
            <a:pPr lvl="1">
              <a:spcBef>
                <a:spcPts val="0"/>
              </a:spcBef>
            </a:pPr>
            <a:r>
              <a:rPr lang="de-DE" dirty="0"/>
              <a:t>z</a:t>
            </a:r>
            <a:r>
              <a:rPr lang="de-DE" dirty="0" smtClean="0"/>
              <a:t>. B. haben Spanien, Frankreich und Kroatien ein „Tauchgesetz“.</a:t>
            </a:r>
          </a:p>
          <a:p>
            <a:pPr>
              <a:spcAft>
                <a:spcPts val="0"/>
              </a:spcAft>
            </a:pPr>
            <a:r>
              <a:rPr lang="de-DE" dirty="0" smtClean="0"/>
              <a:t>Klare Definitionen fehlen!</a:t>
            </a:r>
            <a:endParaRPr lang="de-DE" dirty="0"/>
          </a:p>
          <a:p>
            <a:pPr lvl="1">
              <a:spcBef>
                <a:spcPts val="0"/>
              </a:spcBef>
            </a:pPr>
            <a:r>
              <a:rPr lang="de-DE" dirty="0"/>
              <a:t>PADI – </a:t>
            </a:r>
            <a:r>
              <a:rPr lang="de-DE" dirty="0" smtClean="0"/>
              <a:t>OWD max. 18 m, AOWD max. 30 m </a:t>
            </a:r>
            <a:br>
              <a:rPr lang="de-DE" dirty="0" smtClean="0"/>
            </a:br>
            <a:r>
              <a:rPr lang="de-DE" dirty="0" smtClean="0"/>
              <a:t>(40 m mit </a:t>
            </a:r>
            <a:r>
              <a:rPr lang="de-DE" dirty="0" err="1" smtClean="0"/>
              <a:t>Deep-Dive-Speciality</a:t>
            </a:r>
            <a:r>
              <a:rPr lang="de-DE" dirty="0" smtClean="0"/>
              <a:t>)</a:t>
            </a:r>
          </a:p>
          <a:p>
            <a:pPr lvl="1">
              <a:spcBef>
                <a:spcPts val="0"/>
              </a:spcBef>
            </a:pPr>
            <a:r>
              <a:rPr lang="de-DE" dirty="0" smtClean="0"/>
              <a:t>GUE – 33 m mit Nx32</a:t>
            </a:r>
            <a:endParaRPr lang="de-DE" dirty="0"/>
          </a:p>
          <a:p>
            <a:pPr lvl="1">
              <a:spcBef>
                <a:spcPts val="0"/>
              </a:spcBef>
            </a:pPr>
            <a:r>
              <a:rPr lang="de-DE" dirty="0"/>
              <a:t>VDST – </a:t>
            </a:r>
            <a:r>
              <a:rPr lang="de-DE" dirty="0" smtClean="0"/>
              <a:t>„40 m sind genug!“</a:t>
            </a:r>
          </a:p>
          <a:p>
            <a:r>
              <a:rPr lang="de-DE" dirty="0" smtClean="0"/>
              <a:t>Selbst bei 20 m Tiefe, ergibt sich eine Mindestaufstiegszeit von 3 Minuten (10 m/min bis 6 m =&gt; 6 m/min bis zur Wasseroberfläche, WOF)</a:t>
            </a:r>
          </a:p>
          <a:p>
            <a:r>
              <a:rPr lang="de-DE" dirty="0" smtClean="0"/>
              <a:t>Ab 30 m muss </a:t>
            </a:r>
            <a:r>
              <a:rPr lang="de-DE" dirty="0"/>
              <a:t>(beim Tauchen mit Luft) mit </a:t>
            </a:r>
            <a:r>
              <a:rPr lang="de-DE" dirty="0" smtClean="0"/>
              <a:t>Tiefenrausch gerechnet werden!</a:t>
            </a:r>
          </a:p>
          <a:p>
            <a:pPr>
              <a:buFont typeface="Wingdings" pitchFamily="2" charset="2"/>
              <a:buChar char="Ø"/>
            </a:pPr>
            <a:r>
              <a:rPr lang="de-DE" dirty="0" smtClean="0"/>
              <a:t>≥ 30 m </a:t>
            </a:r>
            <a:r>
              <a:rPr lang="de-DE" dirty="0" smtClean="0">
                <a:sym typeface="Wingdings" panose="05000000000000000000" pitchFamily="2" charset="2"/>
              </a:rPr>
              <a:t></a:t>
            </a:r>
            <a:r>
              <a:rPr lang="de-DE" dirty="0" smtClean="0"/>
              <a:t> tiefer Tauchgang?</a:t>
            </a:r>
            <a:endParaRPr lang="de-DE"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„tiefe“ TG?</a:t>
            </a:r>
            <a:endParaRPr lang="de-DE" dirty="0"/>
          </a:p>
        </p:txBody>
      </p:sp>
      <p:sp>
        <p:nvSpPr>
          <p:cNvPr id="4" name="Inhaltsplatzhalter 3"/>
          <p:cNvSpPr>
            <a:spLocks noGrp="1"/>
          </p:cNvSpPr>
          <p:nvPr>
            <p:ph sz="quarter" idx="13"/>
          </p:nvPr>
        </p:nvSpPr>
        <p:spPr>
          <a:xfrm>
            <a:off x="1208584" y="1916832"/>
            <a:ext cx="8353425" cy="4464496"/>
          </a:xfrm>
        </p:spPr>
        <p:txBody>
          <a:bodyPr/>
          <a:lstStyle/>
          <a:p>
            <a:r>
              <a:rPr lang="de-DE" dirty="0" smtClean="0"/>
              <a:t>Sehenswürdigkeiten?</a:t>
            </a:r>
          </a:p>
          <a:p>
            <a:pPr lvl="1"/>
            <a:r>
              <a:rPr lang="de-DE" dirty="0" smtClean="0"/>
              <a:t>Betrachten / Fotografieren von tiefen Zielen</a:t>
            </a:r>
          </a:p>
          <a:p>
            <a:pPr lvl="2"/>
            <a:r>
              <a:rPr lang="de-DE" dirty="0" smtClean="0"/>
              <a:t>Das Wrack / die Schildkröte liegt so tief</a:t>
            </a:r>
          </a:p>
          <a:p>
            <a:pPr lvl="2"/>
            <a:r>
              <a:rPr lang="de-DE" dirty="0" smtClean="0"/>
              <a:t>Die Brücke am Rüttler ist nun mal auf 42 m</a:t>
            </a:r>
          </a:p>
          <a:p>
            <a:r>
              <a:rPr lang="de-DE" dirty="0" smtClean="0"/>
              <a:t>Eigene Grenzen kennen und besser einschätzen können</a:t>
            </a:r>
          </a:p>
          <a:p>
            <a:r>
              <a:rPr lang="de-DE" dirty="0" smtClean="0"/>
              <a:t>Training?</a:t>
            </a:r>
          </a:p>
          <a:p>
            <a:r>
              <a:rPr lang="de-DE" dirty="0" smtClean="0"/>
              <a:t>Tiefenrausch erfahren wollen?</a:t>
            </a:r>
          </a:p>
          <a:p>
            <a:pPr>
              <a:buFont typeface="Wingdings" pitchFamily="2" charset="2"/>
              <a:buChar char="Ø"/>
            </a:pPr>
            <a:r>
              <a:rPr lang="de-DE" dirty="0" smtClean="0"/>
              <a:t>Ggf. Ausschüttung von Endorphinen -&gt; Missachtung von Warnsignalen…</a:t>
            </a:r>
            <a:endParaRPr lang="de-DE" dirty="0"/>
          </a:p>
        </p:txBody>
      </p:sp>
    </p:spTree>
    <p:extLst>
      <p:ext uri="{BB962C8B-B14F-4D97-AF65-F5344CB8AC3E}">
        <p14:creationId xmlns:p14="http://schemas.microsoft.com/office/powerpoint/2010/main" val="38810364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Tauchgänge mit Dekompressionspflicht</a:t>
            </a:r>
            <a:endParaRPr lang="de-DE" dirty="0"/>
          </a:p>
        </p:txBody>
      </p:sp>
      <p:sp>
        <p:nvSpPr>
          <p:cNvPr id="4" name="Inhaltsplatzhalter 3"/>
          <p:cNvSpPr>
            <a:spLocks noGrp="1"/>
          </p:cNvSpPr>
          <p:nvPr>
            <p:ph sz="quarter" idx="13"/>
          </p:nvPr>
        </p:nvSpPr>
        <p:spPr>
          <a:xfrm>
            <a:off x="1136576" y="1412776"/>
            <a:ext cx="8496870" cy="4752528"/>
          </a:xfrm>
        </p:spPr>
        <p:txBody>
          <a:bodyPr/>
          <a:lstStyle/>
          <a:p>
            <a:r>
              <a:rPr lang="de-DE" dirty="0" smtClean="0"/>
              <a:t>Virtual Overhead Environment</a:t>
            </a:r>
          </a:p>
          <a:p>
            <a:pPr lvl="1"/>
            <a:r>
              <a:rPr lang="de-DE" dirty="0" smtClean="0"/>
              <a:t>Obwohl man nicht in einer Höhle oder einem Wrack ist, </a:t>
            </a:r>
            <a:br>
              <a:rPr lang="de-DE" dirty="0" smtClean="0"/>
            </a:br>
            <a:r>
              <a:rPr lang="de-DE" dirty="0" smtClean="0"/>
              <a:t>ist auftauchen nicht möglich (bzw. nicht ratsam).</a:t>
            </a:r>
          </a:p>
          <a:p>
            <a:r>
              <a:rPr lang="de-DE" dirty="0" smtClean="0"/>
              <a:t>Anforderungen</a:t>
            </a:r>
          </a:p>
          <a:p>
            <a:pPr lvl="1"/>
            <a:r>
              <a:rPr lang="de-DE" dirty="0" smtClean="0"/>
              <a:t>Tauchpartner müssen ein Team bilden!</a:t>
            </a:r>
          </a:p>
          <a:p>
            <a:pPr lvl="1"/>
            <a:r>
              <a:rPr lang="de-DE" dirty="0" smtClean="0"/>
              <a:t>Team muss in der Lage sein, eventuelle auftretende Probleme unter Wasser zu lösen!</a:t>
            </a:r>
          </a:p>
          <a:p>
            <a:r>
              <a:rPr lang="de-DE" dirty="0" smtClean="0"/>
              <a:t>Konsequenzen für jeden Taucher</a:t>
            </a:r>
          </a:p>
          <a:p>
            <a:pPr lvl="1"/>
            <a:r>
              <a:rPr lang="de-DE" dirty="0" smtClean="0"/>
              <a:t>Angemessene Ausrüstung und Fähigkeiten (Skills)</a:t>
            </a:r>
          </a:p>
          <a:p>
            <a:pPr lvl="1"/>
            <a:r>
              <a:rPr lang="de-DE" dirty="0" smtClean="0"/>
              <a:t>Angemessene Gas- und </a:t>
            </a:r>
            <a:r>
              <a:rPr lang="de-DE" dirty="0" err="1" smtClean="0"/>
              <a:t>Tauchgangsplanung</a:t>
            </a:r>
            <a:r>
              <a:rPr lang="de-DE" dirty="0" smtClean="0"/>
              <a:t>  </a:t>
            </a:r>
            <a:br>
              <a:rPr lang="de-DE" dirty="0" smtClean="0"/>
            </a:br>
            <a:r>
              <a:rPr lang="de-DE" dirty="0" smtClean="0"/>
              <a:t>(“plan </a:t>
            </a:r>
            <a:r>
              <a:rPr lang="de-DE" dirty="0" err="1" smtClean="0"/>
              <a:t>your</a:t>
            </a:r>
            <a:r>
              <a:rPr lang="de-DE" dirty="0" smtClean="0"/>
              <a:t> </a:t>
            </a:r>
            <a:r>
              <a:rPr lang="de-DE" dirty="0" err="1" smtClean="0"/>
              <a:t>dive</a:t>
            </a:r>
            <a:r>
              <a:rPr lang="de-DE" dirty="0" smtClean="0"/>
              <a:t> – </a:t>
            </a:r>
            <a:r>
              <a:rPr lang="de-DE" dirty="0" err="1" smtClean="0"/>
              <a:t>dive</a:t>
            </a:r>
            <a:r>
              <a:rPr lang="de-DE" dirty="0" smtClean="0"/>
              <a:t> </a:t>
            </a:r>
            <a:r>
              <a:rPr lang="de-DE" dirty="0" err="1" smtClean="0"/>
              <a:t>your</a:t>
            </a:r>
            <a:r>
              <a:rPr lang="de-DE" dirty="0" smtClean="0"/>
              <a:t> plan“)</a:t>
            </a:r>
          </a:p>
          <a:p>
            <a:endParaRPr lang="de-DE"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TG 1 - Checktauchgang</a:t>
            </a:r>
            <a:endParaRPr lang="de-DE" dirty="0"/>
          </a:p>
        </p:txBody>
      </p:sp>
      <p:sp>
        <p:nvSpPr>
          <p:cNvPr id="4" name="Inhaltsplatzhalter 3"/>
          <p:cNvSpPr>
            <a:spLocks noGrp="1"/>
          </p:cNvSpPr>
          <p:nvPr>
            <p:ph sz="quarter" idx="13"/>
          </p:nvPr>
        </p:nvSpPr>
        <p:spPr>
          <a:xfrm>
            <a:off x="1136650" y="1052736"/>
            <a:ext cx="8353425" cy="5472608"/>
          </a:xfrm>
        </p:spPr>
        <p:txBody>
          <a:bodyPr/>
          <a:lstStyle/>
          <a:p>
            <a:pPr marL="0" indent="0">
              <a:spcBef>
                <a:spcPts val="0"/>
              </a:spcBef>
              <a:buNone/>
            </a:pPr>
            <a:r>
              <a:rPr lang="de-DE" sz="2000" dirty="0" smtClean="0"/>
              <a:t>Der Tauchgang dient dem Kennenlernen der Umgebung und für die Tauchlehrer dem Kennenlernen der Teilnehmer, sowie der Abschätzung des Ausbildungsniveaus der Teilnehmer. </a:t>
            </a:r>
            <a:r>
              <a:rPr lang="de-DE" sz="2000" b="1" dirty="0" smtClean="0"/>
              <a:t>Maximale Tiefe 12 m – 15 m, 60 min Dauer, keine Deko-Stopps</a:t>
            </a:r>
          </a:p>
          <a:p>
            <a:pPr>
              <a:spcAft>
                <a:spcPts val="0"/>
              </a:spcAft>
              <a:buNone/>
            </a:pPr>
            <a:r>
              <a:rPr lang="de-DE" sz="2000" b="1" i="1" dirty="0" smtClean="0"/>
              <a:t>Ablauf und Übungen:</a:t>
            </a:r>
          </a:p>
          <a:p>
            <a:pPr>
              <a:spcBef>
                <a:spcPts val="300"/>
              </a:spcBef>
            </a:pPr>
            <a:r>
              <a:rPr lang="de-DE" sz="2000" dirty="0" smtClean="0"/>
              <a:t>Vorstellung (</a:t>
            </a:r>
            <a:r>
              <a:rPr lang="de-DE" sz="2000" dirty="0" err="1" smtClean="0"/>
              <a:t>Pre-Dive-Sequence</a:t>
            </a:r>
            <a:r>
              <a:rPr lang="de-DE" sz="2000" dirty="0" smtClean="0"/>
              <a:t>) &amp; Bubble-Check</a:t>
            </a:r>
          </a:p>
          <a:p>
            <a:pPr>
              <a:spcBef>
                <a:spcPts val="300"/>
              </a:spcBef>
            </a:pPr>
            <a:r>
              <a:rPr lang="de-DE" sz="2000" dirty="0" smtClean="0"/>
              <a:t>Wasserlage (an der Plattform) &amp; Ventilmanagement</a:t>
            </a:r>
          </a:p>
          <a:p>
            <a:pPr>
              <a:spcBef>
                <a:spcPts val="300"/>
              </a:spcBef>
            </a:pPr>
            <a:r>
              <a:rPr lang="de-DE" sz="2000" dirty="0" smtClean="0"/>
              <a:t>Handhabung des langen Schlauchs &amp; Gasmanagement</a:t>
            </a:r>
          </a:p>
          <a:p>
            <a:pPr>
              <a:spcBef>
                <a:spcPts val="300"/>
              </a:spcBef>
            </a:pPr>
            <a:r>
              <a:rPr lang="de-DE" sz="2000" dirty="0" smtClean="0"/>
              <a:t>Simulierte Deko-Stopps (jeweils 1 min auf 12 m, 9 m, 6 m, 3 m)</a:t>
            </a:r>
          </a:p>
          <a:p>
            <a:pPr>
              <a:spcBef>
                <a:spcPts val="300"/>
              </a:spcBef>
            </a:pPr>
            <a:r>
              <a:rPr lang="de-DE" sz="2000" dirty="0" smtClean="0"/>
              <a:t>Notfallszenarien: </a:t>
            </a:r>
          </a:p>
          <a:p>
            <a:pPr lvl="1">
              <a:spcBef>
                <a:spcPts val="300"/>
              </a:spcBef>
            </a:pPr>
            <a:r>
              <a:rPr lang="de-DE" sz="1800" dirty="0" smtClean="0"/>
              <a:t>Abströmender Regler (Ventilmanagement bzw. Hilfe durch Tauchgruppe)</a:t>
            </a:r>
          </a:p>
          <a:p>
            <a:pPr lvl="1">
              <a:spcBef>
                <a:spcPts val="300"/>
              </a:spcBef>
            </a:pPr>
            <a:r>
              <a:rPr lang="de-DE" sz="1800" dirty="0" smtClean="0"/>
              <a:t>Keine Luft mehr (Atmung Zweitregler)</a:t>
            </a:r>
          </a:p>
          <a:p>
            <a:pPr lvl="1">
              <a:spcBef>
                <a:spcPts val="300"/>
              </a:spcBef>
            </a:pPr>
            <a:r>
              <a:rPr lang="de-DE" sz="1800" dirty="0" smtClean="0"/>
              <a:t>Maskenschaden (Wechsel auf Reservemaske)</a:t>
            </a:r>
          </a:p>
          <a:p>
            <a:pPr lvl="1">
              <a:spcBef>
                <a:spcPts val="300"/>
              </a:spcBef>
            </a:pPr>
            <a:r>
              <a:rPr lang="de-DE" sz="1800" dirty="0" smtClean="0"/>
              <a:t>Wassereinbruch Trockentauchanzug (ansprechen)</a:t>
            </a:r>
          </a:p>
          <a:p>
            <a:pPr lvl="1">
              <a:spcBef>
                <a:spcPts val="300"/>
              </a:spcBef>
            </a:pPr>
            <a:r>
              <a:rPr lang="de-DE" sz="1800" dirty="0" smtClean="0"/>
              <a:t>Unkontrollierter Lufteinlass/Auslass (Trockentauchanzug und </a:t>
            </a:r>
            <a:r>
              <a:rPr lang="de-DE" sz="1800" dirty="0" err="1" smtClean="0"/>
              <a:t>Jacket</a:t>
            </a:r>
            <a:r>
              <a:rPr lang="de-DE" sz="1800" dirty="0" smtClean="0"/>
              <a:t>)</a:t>
            </a:r>
            <a:endParaRPr lang="de-DE" sz="2000" dirty="0"/>
          </a:p>
        </p:txBody>
      </p:sp>
    </p:spTree>
    <p:extLst>
      <p:ext uri="{BB962C8B-B14F-4D97-AF65-F5344CB8AC3E}">
        <p14:creationId xmlns:p14="http://schemas.microsoft.com/office/powerpoint/2010/main" val="26749048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TG 2 – Tieftauchgang mit </a:t>
            </a:r>
            <a:r>
              <a:rPr lang="de-DE" dirty="0" err="1" smtClean="0"/>
              <a:t>Nx</a:t>
            </a:r>
            <a:endParaRPr lang="de-DE" dirty="0"/>
          </a:p>
        </p:txBody>
      </p:sp>
      <p:sp>
        <p:nvSpPr>
          <p:cNvPr id="4" name="Inhaltsplatzhalter 3"/>
          <p:cNvSpPr>
            <a:spLocks noGrp="1"/>
          </p:cNvSpPr>
          <p:nvPr>
            <p:ph sz="quarter" idx="13"/>
          </p:nvPr>
        </p:nvSpPr>
        <p:spPr/>
        <p:txBody>
          <a:bodyPr/>
          <a:lstStyle/>
          <a:p>
            <a:pPr marL="0" indent="0">
              <a:spcBef>
                <a:spcPts val="0"/>
              </a:spcBef>
              <a:buNone/>
            </a:pPr>
            <a:r>
              <a:rPr lang="de-DE" sz="2000" dirty="0" smtClean="0"/>
              <a:t>Der Tauchgang ist die Heranführung an das tiefere Tauchen. Nach Möglichkeit sollte der Tauchgang mit Nx32 durchgeführt werden (keine Computerumstellung um die Sicherheitsreserve zu nutzen).</a:t>
            </a:r>
            <a:r>
              <a:rPr lang="de-DE" sz="2000" b="1" dirty="0" smtClean="0"/>
              <a:t> </a:t>
            </a:r>
          </a:p>
          <a:p>
            <a:pPr marL="0" indent="0">
              <a:spcBef>
                <a:spcPts val="0"/>
              </a:spcBef>
              <a:buNone/>
            </a:pPr>
            <a:endParaRPr lang="de-DE" sz="2000" b="1" dirty="0" smtClean="0"/>
          </a:p>
          <a:p>
            <a:pPr marL="0" indent="0">
              <a:spcBef>
                <a:spcPts val="0"/>
              </a:spcBef>
              <a:buNone/>
            </a:pPr>
            <a:r>
              <a:rPr lang="de-DE" sz="2000" b="1" dirty="0" smtClean="0"/>
              <a:t>Maximale Tiefe 32 m, 60 min Dauer, keine Deko-Stopps</a:t>
            </a:r>
            <a:endParaRPr lang="de-DE" sz="2000" dirty="0" smtClean="0"/>
          </a:p>
          <a:p>
            <a:pPr marL="0" indent="0">
              <a:spcBef>
                <a:spcPts val="0"/>
              </a:spcBef>
              <a:buNone/>
            </a:pPr>
            <a:endParaRPr lang="de-DE" sz="2000" dirty="0" smtClean="0"/>
          </a:p>
          <a:p>
            <a:pPr>
              <a:buNone/>
            </a:pPr>
            <a:r>
              <a:rPr lang="de-DE" sz="2000" b="1" i="1" dirty="0" smtClean="0"/>
              <a:t>Ablauf und Übungen:</a:t>
            </a:r>
          </a:p>
          <a:p>
            <a:pPr lvl="0"/>
            <a:r>
              <a:rPr lang="de-DE" sz="2000" dirty="0" smtClean="0"/>
              <a:t>Analyse des Gasgemisches, Besonderheiten </a:t>
            </a:r>
            <a:r>
              <a:rPr lang="de-DE" sz="2000" dirty="0" err="1" smtClean="0"/>
              <a:t>Nitrox</a:t>
            </a:r>
            <a:r>
              <a:rPr lang="de-DE" sz="2000" dirty="0" smtClean="0"/>
              <a:t>-Taucher in der Gruppe</a:t>
            </a:r>
          </a:p>
          <a:p>
            <a:pPr lvl="0"/>
            <a:r>
              <a:rPr lang="en-US" sz="2000" dirty="0" smtClean="0"/>
              <a:t>Pre-Dive-Sequence und Bubble-Check</a:t>
            </a:r>
            <a:endParaRPr lang="de-DE" sz="2000" dirty="0" smtClean="0"/>
          </a:p>
          <a:p>
            <a:pPr lvl="0"/>
            <a:r>
              <a:rPr lang="de-DE" sz="2000" dirty="0" smtClean="0"/>
              <a:t>Nullzeittauchgang </a:t>
            </a:r>
            <a:r>
              <a:rPr lang="en-US" sz="2000" dirty="0" smtClean="0"/>
              <a:t>auf 32 m</a:t>
            </a:r>
            <a:endParaRPr lang="de-DE" sz="2000" dirty="0" smtClean="0"/>
          </a:p>
          <a:p>
            <a:pPr lvl="0"/>
            <a:r>
              <a:rPr lang="de-DE" sz="2000" dirty="0" smtClean="0"/>
              <a:t>Boje setzen</a:t>
            </a:r>
          </a:p>
          <a:p>
            <a:pPr lvl="0"/>
            <a:r>
              <a:rPr lang="de-DE" sz="2000" dirty="0" smtClean="0"/>
              <a:t>Simulierte Deko-</a:t>
            </a:r>
            <a:r>
              <a:rPr lang="de-DE" sz="2000" dirty="0" err="1" smtClean="0"/>
              <a:t>Stops</a:t>
            </a:r>
            <a:r>
              <a:rPr lang="de-DE" sz="2000" dirty="0" smtClean="0"/>
              <a:t> (jeweils 1 min) auf 15 m, 12 m, 9 m, 6 m, 3 m</a:t>
            </a:r>
            <a:endParaRPr lang="de-DE" sz="2000" dirty="0"/>
          </a:p>
        </p:txBody>
      </p:sp>
    </p:spTree>
    <p:extLst>
      <p:ext uri="{BB962C8B-B14F-4D97-AF65-F5344CB8AC3E}">
        <p14:creationId xmlns:p14="http://schemas.microsoft.com/office/powerpoint/2010/main" val="41092067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TG 3 – Tieftauchgang</a:t>
            </a:r>
            <a:endParaRPr lang="de-DE" dirty="0"/>
          </a:p>
        </p:txBody>
      </p:sp>
      <p:sp>
        <p:nvSpPr>
          <p:cNvPr id="3" name="Inhaltsplatzhalter 2"/>
          <p:cNvSpPr>
            <a:spLocks noGrp="1"/>
          </p:cNvSpPr>
          <p:nvPr>
            <p:ph sz="quarter" idx="13"/>
          </p:nvPr>
        </p:nvSpPr>
        <p:spPr/>
        <p:txBody>
          <a:bodyPr/>
          <a:lstStyle/>
          <a:p>
            <a:pPr marL="0" indent="0">
              <a:spcBef>
                <a:spcPts val="0"/>
              </a:spcBef>
              <a:buNone/>
            </a:pPr>
            <a:r>
              <a:rPr lang="de-DE" sz="2200" dirty="0" smtClean="0"/>
              <a:t>Der Tauchgang ist die Heranführung an das tiefere Tauchen.</a:t>
            </a:r>
          </a:p>
          <a:p>
            <a:endParaRPr lang="de-DE" sz="2200" b="1" i="1" dirty="0" smtClean="0"/>
          </a:p>
          <a:p>
            <a:pPr>
              <a:buNone/>
            </a:pPr>
            <a:r>
              <a:rPr lang="de-DE" sz="2200" b="1" dirty="0" smtClean="0"/>
              <a:t>Maximale Tiefe 40 m, 60 min Dauer, keine Deko-Stopps</a:t>
            </a:r>
            <a:endParaRPr lang="de-DE" sz="2200" dirty="0" smtClean="0"/>
          </a:p>
          <a:p>
            <a:endParaRPr lang="de-DE" sz="2200" b="1" i="1" dirty="0" smtClean="0"/>
          </a:p>
          <a:p>
            <a:pPr>
              <a:buNone/>
            </a:pPr>
            <a:r>
              <a:rPr lang="de-DE" sz="2200" b="1" i="1" dirty="0" smtClean="0"/>
              <a:t>Ablauf und Übungen:</a:t>
            </a:r>
          </a:p>
          <a:p>
            <a:pPr lvl="0"/>
            <a:r>
              <a:rPr lang="en-US" sz="2200" dirty="0" smtClean="0"/>
              <a:t>Pre-Dive-Sequence und Bubble-Check</a:t>
            </a:r>
            <a:endParaRPr lang="de-DE" sz="2200" dirty="0" smtClean="0"/>
          </a:p>
          <a:p>
            <a:pPr lvl="0"/>
            <a:r>
              <a:rPr lang="de-DE" sz="2200" dirty="0" smtClean="0"/>
              <a:t>Nullzeittauchgang auf 40 m </a:t>
            </a:r>
          </a:p>
          <a:p>
            <a:pPr lvl="0"/>
            <a:r>
              <a:rPr lang="de-DE" sz="2200" dirty="0" smtClean="0"/>
              <a:t>Boje setzen</a:t>
            </a:r>
          </a:p>
          <a:p>
            <a:pPr lvl="0"/>
            <a:r>
              <a:rPr lang="de-DE" sz="2200" dirty="0" smtClean="0"/>
              <a:t>Simulierte Deko-Stopps (jeweils 1 min) auf 15 m, 12 m, 9 m, 6 m, 3 m</a:t>
            </a:r>
          </a:p>
          <a:p>
            <a:endParaRPr lang="de-DE" sz="2200" dirty="0"/>
          </a:p>
        </p:txBody>
      </p:sp>
    </p:spTree>
    <p:extLst>
      <p:ext uri="{BB962C8B-B14F-4D97-AF65-F5344CB8AC3E}">
        <p14:creationId xmlns:p14="http://schemas.microsoft.com/office/powerpoint/2010/main" val="24965866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2492896"/>
            <a:ext cx="8420100" cy="1944216"/>
          </a:xfrm>
        </p:spPr>
        <p:txBody>
          <a:bodyPr/>
          <a:lstStyle/>
          <a:p>
            <a:r>
              <a:rPr lang="de-DE" dirty="0" smtClean="0"/>
              <a:t>Medizinische und Physiologische Aspekte</a:t>
            </a:r>
            <a:endParaRPr lang="de-DE"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Phasen eines TG</a:t>
            </a:r>
            <a:endParaRPr lang="de-DE" dirty="0"/>
          </a:p>
        </p:txBody>
      </p:sp>
      <p:sp>
        <p:nvSpPr>
          <p:cNvPr id="4" name="Inhaltsplatzhalter 3"/>
          <p:cNvSpPr>
            <a:spLocks noGrp="1"/>
          </p:cNvSpPr>
          <p:nvPr>
            <p:ph sz="quarter" idx="13"/>
          </p:nvPr>
        </p:nvSpPr>
        <p:spPr>
          <a:xfrm>
            <a:off x="1352600" y="4797152"/>
            <a:ext cx="8136904" cy="1800200"/>
          </a:xfrm>
        </p:spPr>
        <p:txBody>
          <a:bodyPr/>
          <a:lstStyle/>
          <a:p>
            <a:r>
              <a:rPr lang="de-DE" dirty="0" smtClean="0"/>
              <a:t>Mögliche Probleme in den verschiedenen Phasen</a:t>
            </a:r>
          </a:p>
          <a:p>
            <a:pPr lvl="1"/>
            <a:r>
              <a:rPr lang="de-DE" dirty="0" smtClean="0"/>
              <a:t>Kompressionsphase =&gt; </a:t>
            </a:r>
            <a:r>
              <a:rPr lang="de-DE" dirty="0" err="1" smtClean="0"/>
              <a:t>Barotrauma</a:t>
            </a:r>
            <a:endParaRPr lang="de-DE" dirty="0" smtClean="0"/>
          </a:p>
          <a:p>
            <a:pPr lvl="1"/>
            <a:r>
              <a:rPr lang="de-DE" dirty="0" err="1" smtClean="0"/>
              <a:t>Isopressionsphase</a:t>
            </a:r>
            <a:r>
              <a:rPr lang="de-DE" dirty="0" smtClean="0"/>
              <a:t> =&gt; Gasvergiftung, Tiefenrausch</a:t>
            </a:r>
          </a:p>
          <a:p>
            <a:pPr lvl="1"/>
            <a:r>
              <a:rPr lang="de-DE" dirty="0" smtClean="0"/>
              <a:t>Dekompressionsphase =&gt; </a:t>
            </a:r>
            <a:r>
              <a:rPr lang="de-DE" dirty="0" err="1" smtClean="0"/>
              <a:t>Barotrauma</a:t>
            </a:r>
            <a:r>
              <a:rPr lang="de-DE" dirty="0" smtClean="0"/>
              <a:t>, </a:t>
            </a:r>
            <a:r>
              <a:rPr lang="de-DE" dirty="0" err="1" smtClean="0"/>
              <a:t>Decompression</a:t>
            </a:r>
            <a:r>
              <a:rPr lang="de-DE" dirty="0" smtClean="0"/>
              <a:t> </a:t>
            </a:r>
            <a:r>
              <a:rPr lang="de-DE" dirty="0" err="1" smtClean="0"/>
              <a:t>Sickness</a:t>
            </a:r>
            <a:r>
              <a:rPr lang="de-DE" dirty="0" smtClean="0"/>
              <a:t> (DCS)</a:t>
            </a:r>
          </a:p>
        </p:txBody>
      </p:sp>
      <p:graphicFrame>
        <p:nvGraphicFramePr>
          <p:cNvPr id="184321" name="Object 1"/>
          <p:cNvGraphicFramePr>
            <a:graphicFrameLocks noChangeAspect="1"/>
          </p:cNvGraphicFramePr>
          <p:nvPr/>
        </p:nvGraphicFramePr>
        <p:xfrm>
          <a:off x="1280592" y="665407"/>
          <a:ext cx="8200775" cy="3987729"/>
        </p:xfrm>
        <a:graphic>
          <a:graphicData uri="http://schemas.openxmlformats.org/presentationml/2006/ole">
            <mc:AlternateContent xmlns:mc="http://schemas.openxmlformats.org/markup-compatibility/2006">
              <mc:Choice xmlns:v="urn:schemas-microsoft-com:vml" Requires="v">
                <p:oleObj spid="_x0000_s184333" name="Visio" r:id="rId4" imgW="7279802" imgH="3540604" progId="Visio.Drawing.11">
                  <p:embed/>
                </p:oleObj>
              </mc:Choice>
              <mc:Fallback>
                <p:oleObj name="Visio" r:id="rId4" imgW="7279802" imgH="3540604"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592" y="665407"/>
                        <a:ext cx="8200775" cy="398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791756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4000" b="1" dirty="0" smtClean="0">
                <a:latin typeface="Calibri" pitchFamily="34" charset="0"/>
              </a:rPr>
              <a:t>Lizenz</a:t>
            </a:r>
            <a:endParaRPr lang="de-DE" b="1" dirty="0">
              <a:latin typeface="Calibri" pitchFamily="34" charset="0"/>
            </a:endParaRPr>
          </a:p>
        </p:txBody>
      </p:sp>
      <p:sp>
        <p:nvSpPr>
          <p:cNvPr id="7" name="Titel 1"/>
          <p:cNvSpPr>
            <a:spLocks noGrp="1"/>
          </p:cNvSpPr>
          <p:nvPr>
            <p:ph sz="quarter" idx="13"/>
          </p:nvPr>
        </p:nvSpPr>
        <p:spPr>
          <a:xfrm>
            <a:off x="1136650" y="1340768"/>
            <a:ext cx="8353425" cy="4680620"/>
          </a:xfrm>
        </p:spPr>
        <p:txBody>
          <a:bodyPr/>
          <a:lstStyle/>
          <a:p>
            <a:pPr algn="just"/>
            <a:r>
              <a:rPr lang="de-DE" sz="2400" dirty="0" smtClean="0">
                <a:latin typeface="Calibri" pitchFamily="34" charset="0"/>
              </a:rPr>
              <a:t>Alle in diesem Foliensatz enthaltenen Angaben, Daten, Ergebnisse usw. wurden von den Autoren nach bestem Wissen erarbeitet und von ihnen selbst mit größtmöglicher Sorgfalt überprüft. Gleichwohl sind inhaltliche Fehler nicht vollständig auszuschließen. Die Angaben erfolgen daher ohne Garantie der Autoren.</a:t>
            </a:r>
          </a:p>
          <a:p>
            <a:pPr algn="just"/>
            <a:r>
              <a:rPr lang="de-DE" sz="2400" dirty="0" smtClean="0">
                <a:latin typeface="Calibri" pitchFamily="34" charset="0"/>
              </a:rPr>
              <a:t>Die Autoren übernehmen keinerlei Verantwortung oder Haftung für jegliche inhaltliche Unrichtigkeit und daraus entstehende Schäden.</a:t>
            </a:r>
            <a:endParaRPr lang="de-DE" sz="2400" b="1" dirty="0" smtClean="0">
              <a:latin typeface="Calibri" pitchFamily="34" charset="0"/>
            </a:endParaRPr>
          </a:p>
          <a:p>
            <a:pPr algn="just"/>
            <a:r>
              <a:rPr lang="de-DE" b="1" dirty="0" smtClean="0"/>
              <a:t>Wenn </a:t>
            </a:r>
            <a:r>
              <a:rPr lang="de-DE" b="1" dirty="0"/>
              <a:t>nicht anders gekennzeichnet </a:t>
            </a:r>
            <a:r>
              <a:rPr lang="de-DE" b="1" dirty="0" smtClean="0"/>
              <a:t>steht d</a:t>
            </a:r>
            <a:r>
              <a:rPr lang="de-DE" sz="2400" b="1" dirty="0" smtClean="0">
                <a:latin typeface="Calibri" pitchFamily="34" charset="0"/>
              </a:rPr>
              <a:t>ieses Werk bzw. dessen Inhalt unter der </a:t>
            </a:r>
            <a:r>
              <a:rPr lang="de-DE" sz="2400" b="1" dirty="0" smtClean="0">
                <a:latin typeface="Calibri" pitchFamily="34" charset="0"/>
                <a:hlinkClick r:id="rId2"/>
              </a:rPr>
              <a:t>Creative </a:t>
            </a:r>
            <a:r>
              <a:rPr lang="de-DE" sz="2400" b="1" dirty="0" err="1" smtClean="0">
                <a:latin typeface="Calibri" pitchFamily="34" charset="0"/>
                <a:hlinkClick r:id="rId2"/>
              </a:rPr>
              <a:t>Commons</a:t>
            </a:r>
            <a:r>
              <a:rPr lang="de-DE" sz="2400" b="1" dirty="0" smtClean="0">
                <a:latin typeface="Calibri" pitchFamily="34" charset="0"/>
                <a:hlinkClick r:id="rId2"/>
              </a:rPr>
              <a:t> Namensnennung - Weitergabe unter gleichen Bedingungen 3.0 </a:t>
            </a:r>
            <a:r>
              <a:rPr lang="de-DE" sz="2400" b="1" dirty="0" err="1" smtClean="0">
                <a:latin typeface="Calibri" pitchFamily="34" charset="0"/>
                <a:hlinkClick r:id="rId2"/>
              </a:rPr>
              <a:t>Unported</a:t>
            </a:r>
            <a:r>
              <a:rPr lang="de-DE" sz="2400" b="1" dirty="0" smtClean="0">
                <a:latin typeface="Calibri" pitchFamily="34" charset="0"/>
                <a:hlinkClick r:id="rId2"/>
              </a:rPr>
              <a:t> Lizenz (CC BY-SA 3.0).</a:t>
            </a:r>
            <a:endParaRPr lang="de-DE" sz="2400" b="1"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Gasvergiftungen</a:t>
            </a:r>
            <a:endParaRPr lang="de-DE" dirty="0"/>
          </a:p>
        </p:txBody>
      </p:sp>
      <p:sp>
        <p:nvSpPr>
          <p:cNvPr id="4" name="Inhaltsplatzhalter 3"/>
          <p:cNvSpPr>
            <a:spLocks noGrp="1"/>
          </p:cNvSpPr>
          <p:nvPr>
            <p:ph sz="quarter" idx="13"/>
          </p:nvPr>
        </p:nvSpPr>
        <p:spPr/>
        <p:txBody>
          <a:bodyPr/>
          <a:lstStyle/>
          <a:p>
            <a:r>
              <a:rPr lang="de-DE" dirty="0" smtClean="0"/>
              <a:t>Mit zunehmenden Druck werden fast alle Gase in der Atemluft toxisch (Einwirkzeit i. d. R. ein weiterer Faktor)</a:t>
            </a:r>
          </a:p>
          <a:p>
            <a:r>
              <a:rPr lang="de-DE" dirty="0" smtClean="0"/>
              <a:t>Stickstoff (N</a:t>
            </a:r>
            <a:r>
              <a:rPr lang="de-DE" baseline="-25000" dirty="0" smtClean="0"/>
              <a:t>2</a:t>
            </a:r>
            <a:r>
              <a:rPr lang="de-DE" dirty="0" smtClean="0"/>
              <a:t>)</a:t>
            </a:r>
          </a:p>
          <a:p>
            <a:pPr lvl="1"/>
            <a:r>
              <a:rPr lang="de-DE" dirty="0" smtClean="0"/>
              <a:t>Tiefenrausch ab pN</a:t>
            </a:r>
            <a:r>
              <a:rPr lang="de-DE" baseline="-25000" dirty="0" smtClean="0"/>
              <a:t>2</a:t>
            </a:r>
            <a:r>
              <a:rPr lang="de-DE" dirty="0" smtClean="0"/>
              <a:t> &gt; 3,2 bar</a:t>
            </a:r>
          </a:p>
          <a:p>
            <a:r>
              <a:rPr lang="de-DE" dirty="0" smtClean="0"/>
              <a:t>Sauerstoff (O</a:t>
            </a:r>
            <a:r>
              <a:rPr lang="de-DE" baseline="-25000" dirty="0" smtClean="0"/>
              <a:t>2</a:t>
            </a:r>
            <a:r>
              <a:rPr lang="de-DE" dirty="0" smtClean="0"/>
              <a:t>)</a:t>
            </a:r>
          </a:p>
          <a:p>
            <a:pPr lvl="1"/>
            <a:r>
              <a:rPr lang="de-DE" dirty="0" smtClean="0"/>
              <a:t>pO</a:t>
            </a:r>
            <a:r>
              <a:rPr lang="de-DE" baseline="-25000" dirty="0" smtClean="0"/>
              <a:t>2</a:t>
            </a:r>
            <a:r>
              <a:rPr lang="de-DE" dirty="0" smtClean="0"/>
              <a:t> &gt; 1,6 bar (pO</a:t>
            </a:r>
            <a:r>
              <a:rPr lang="de-DE" baseline="-25000" dirty="0" smtClean="0"/>
              <a:t>2</a:t>
            </a:r>
            <a:r>
              <a:rPr lang="de-DE" dirty="0" smtClean="0"/>
              <a:t> Grenze für Sporttaucher: 1,4 bar)</a:t>
            </a:r>
          </a:p>
          <a:p>
            <a:pPr lvl="1"/>
            <a:r>
              <a:rPr lang="de-DE" dirty="0" smtClean="0"/>
              <a:t>Nx32 – Maximal Operation </a:t>
            </a:r>
            <a:r>
              <a:rPr lang="de-DE" dirty="0" err="1" smtClean="0"/>
              <a:t>Depth</a:t>
            </a:r>
            <a:r>
              <a:rPr lang="de-DE" dirty="0" smtClean="0"/>
              <a:t> (MOD) = 33 m!</a:t>
            </a:r>
          </a:p>
          <a:p>
            <a:r>
              <a:rPr lang="de-DE" dirty="0" smtClean="0"/>
              <a:t>Helium (He)</a:t>
            </a:r>
          </a:p>
          <a:p>
            <a:pPr lvl="1"/>
            <a:r>
              <a:rPr lang="de-DE" dirty="0" smtClean="0"/>
              <a:t>High-</a:t>
            </a:r>
            <a:r>
              <a:rPr lang="de-DE" dirty="0" err="1" smtClean="0"/>
              <a:t>Pressure</a:t>
            </a:r>
            <a:r>
              <a:rPr lang="de-DE" dirty="0" smtClean="0"/>
              <a:t>-</a:t>
            </a:r>
            <a:r>
              <a:rPr lang="de-DE" dirty="0" err="1" smtClean="0"/>
              <a:t>Nervous</a:t>
            </a:r>
            <a:r>
              <a:rPr lang="de-DE" dirty="0" smtClean="0"/>
              <a:t>-Syndrome (HPNS)</a:t>
            </a:r>
          </a:p>
          <a:p>
            <a:pPr lvl="1"/>
            <a:r>
              <a:rPr lang="de-DE" dirty="0" smtClean="0"/>
              <a:t>i. d. R. ab 150 m</a:t>
            </a:r>
          </a:p>
          <a:p>
            <a:endParaRPr lang="de-DE" dirty="0" smtClean="0"/>
          </a:p>
          <a:p>
            <a:endParaRPr lang="de-DE"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Tiefenrausch</a:t>
            </a:r>
            <a:endParaRPr lang="de-DE" dirty="0"/>
          </a:p>
        </p:txBody>
      </p:sp>
      <p:sp>
        <p:nvSpPr>
          <p:cNvPr id="4" name="Inhaltsplatzhalter 3"/>
          <p:cNvSpPr>
            <a:spLocks noGrp="1"/>
          </p:cNvSpPr>
          <p:nvPr>
            <p:ph sz="quarter" idx="13"/>
          </p:nvPr>
        </p:nvSpPr>
        <p:spPr/>
        <p:txBody>
          <a:bodyPr/>
          <a:lstStyle/>
          <a:p>
            <a:pPr marL="0" indent="0">
              <a:buNone/>
            </a:pPr>
            <a:r>
              <a:rPr lang="de-DE" b="1" dirty="0" smtClean="0"/>
              <a:t>Tiefenrausch</a:t>
            </a:r>
            <a:r>
              <a:rPr lang="de-DE" dirty="0" smtClean="0"/>
              <a:t> (Stickstoff- oder </a:t>
            </a:r>
            <a:r>
              <a:rPr lang="de-DE" dirty="0" err="1" smtClean="0"/>
              <a:t>Inertgasnarkose</a:t>
            </a:r>
            <a:r>
              <a:rPr lang="de-DE" dirty="0" smtClean="0"/>
              <a:t>)</a:t>
            </a:r>
          </a:p>
          <a:p>
            <a:r>
              <a:rPr lang="de-DE" dirty="0" smtClean="0"/>
              <a:t>Rauschartiger Zustand beim Tauchen mit pN</a:t>
            </a:r>
            <a:r>
              <a:rPr lang="de-DE" baseline="-25000" dirty="0" smtClean="0"/>
              <a:t>2</a:t>
            </a:r>
            <a:r>
              <a:rPr lang="de-DE" dirty="0" smtClean="0"/>
              <a:t> &gt; 3,2 bar. Bei Tauchgängen mit Luft ab Tiefen von 30 m.</a:t>
            </a:r>
          </a:p>
          <a:p>
            <a:r>
              <a:rPr lang="de-DE" dirty="0" smtClean="0"/>
              <a:t>Blockierung der Synapsen -&gt; narkotische Wirkung</a:t>
            </a:r>
          </a:p>
          <a:p>
            <a:endParaRPr lang="de-DE" dirty="0" smtClean="0"/>
          </a:p>
          <a:p>
            <a:pPr marL="0" indent="0">
              <a:buNone/>
            </a:pPr>
            <a:r>
              <a:rPr lang="de-DE" b="1" dirty="0" smtClean="0"/>
              <a:t>Symptome</a:t>
            </a:r>
          </a:p>
          <a:p>
            <a:r>
              <a:rPr lang="de-DE" dirty="0" smtClean="0"/>
              <a:t>Eingeschränktes Urteilsvermögen / logisches Denken</a:t>
            </a:r>
          </a:p>
          <a:p>
            <a:r>
              <a:rPr lang="de-DE" dirty="0" smtClean="0"/>
              <a:t>Euphorie, Angst (z. B. Klaustrophobie)</a:t>
            </a:r>
          </a:p>
          <a:p>
            <a:r>
              <a:rPr lang="de-DE" dirty="0" smtClean="0"/>
              <a:t>Verändertes optisches / akustisches Empfinden (Metallgeschmack, Tunnelblick)</a:t>
            </a:r>
          </a:p>
          <a:p>
            <a:endParaRPr lang="de-DE" dirty="0"/>
          </a:p>
        </p:txBody>
      </p:sp>
    </p:spTree>
    <p:extLst>
      <p:ext uri="{BB962C8B-B14F-4D97-AF65-F5344CB8AC3E}">
        <p14:creationId xmlns:p14="http://schemas.microsoft.com/office/powerpoint/2010/main" val="24918344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Tiefenrausch</a:t>
            </a:r>
            <a:endParaRPr lang="de-DE" dirty="0"/>
          </a:p>
        </p:txBody>
      </p:sp>
      <p:sp>
        <p:nvSpPr>
          <p:cNvPr id="4" name="Inhaltsplatzhalter 3"/>
          <p:cNvSpPr>
            <a:spLocks noGrp="1"/>
          </p:cNvSpPr>
          <p:nvPr>
            <p:ph sz="quarter" idx="13"/>
          </p:nvPr>
        </p:nvSpPr>
        <p:spPr>
          <a:xfrm>
            <a:off x="1136650" y="1340768"/>
            <a:ext cx="8496870" cy="4968552"/>
          </a:xfrm>
        </p:spPr>
        <p:txBody>
          <a:bodyPr/>
          <a:lstStyle/>
          <a:p>
            <a:pPr marL="0" indent="0">
              <a:buNone/>
            </a:pPr>
            <a:r>
              <a:rPr lang="de-DE" b="1" dirty="0" smtClean="0"/>
              <a:t>Therapie</a:t>
            </a:r>
            <a:endParaRPr lang="de-DE" u="sng" dirty="0" smtClean="0"/>
          </a:p>
          <a:p>
            <a:r>
              <a:rPr lang="de-DE" sz="2400" dirty="0" smtClean="0"/>
              <a:t>Zügiges Auftauchen in geringere Tiefe</a:t>
            </a:r>
          </a:p>
          <a:p>
            <a:r>
              <a:rPr lang="de-DE" sz="2400" dirty="0" smtClean="0"/>
              <a:t>Bei zu schnellem Auftauchen – DCS-Gefahr!</a:t>
            </a:r>
          </a:p>
          <a:p>
            <a:pPr lvl="1"/>
            <a:endParaRPr lang="de-DE" dirty="0" smtClean="0"/>
          </a:p>
          <a:p>
            <a:pPr marL="0" indent="0">
              <a:buNone/>
            </a:pPr>
            <a:r>
              <a:rPr lang="de-DE" b="1" dirty="0" smtClean="0"/>
              <a:t>Einflussfaktoren</a:t>
            </a:r>
          </a:p>
          <a:p>
            <a:r>
              <a:rPr lang="de-DE" sz="2400" dirty="0" smtClean="0"/>
              <a:t>Flüssigkeitshaushalt bzw. Dehydratationsgrad </a:t>
            </a:r>
            <a:r>
              <a:rPr lang="de-DE" sz="2400" dirty="0"/>
              <a:t>(auch Durchfall</a:t>
            </a:r>
            <a:r>
              <a:rPr lang="de-DE" sz="2400" dirty="0" smtClean="0"/>
              <a:t>)</a:t>
            </a:r>
          </a:p>
          <a:p>
            <a:r>
              <a:rPr lang="de-DE" sz="2400" dirty="0" smtClean="0"/>
              <a:t>Tagesform (z. B. Schlafmangel)</a:t>
            </a:r>
          </a:p>
          <a:p>
            <a:r>
              <a:rPr lang="de-DE" sz="2400" dirty="0"/>
              <a:t>Medikamente</a:t>
            </a:r>
          </a:p>
          <a:p>
            <a:r>
              <a:rPr lang="de-DE" sz="2400" dirty="0" smtClean="0"/>
              <a:t>Psychologie</a:t>
            </a:r>
          </a:p>
          <a:p>
            <a:r>
              <a:rPr lang="de-DE" sz="2400" dirty="0" smtClean="0"/>
              <a:t>Physiologie</a:t>
            </a:r>
            <a:endParaRPr lang="de-DE" sz="2400" dirty="0"/>
          </a:p>
          <a:p>
            <a:endParaRPr lang="de-DE" dirty="0"/>
          </a:p>
        </p:txBody>
      </p:sp>
    </p:spTree>
    <p:extLst>
      <p:ext uri="{BB962C8B-B14F-4D97-AF65-F5344CB8AC3E}">
        <p14:creationId xmlns:p14="http://schemas.microsoft.com/office/powerpoint/2010/main" val="27376958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Vergiftung durch Sauerstoff</a:t>
            </a:r>
            <a:endParaRPr lang="de-DE" dirty="0"/>
          </a:p>
        </p:txBody>
      </p:sp>
      <p:sp>
        <p:nvSpPr>
          <p:cNvPr id="4" name="Inhaltsplatzhalter 3"/>
          <p:cNvSpPr>
            <a:spLocks noGrp="1"/>
          </p:cNvSpPr>
          <p:nvPr>
            <p:ph sz="quarter" idx="13"/>
          </p:nvPr>
        </p:nvSpPr>
        <p:spPr/>
        <p:txBody>
          <a:bodyPr/>
          <a:lstStyle/>
          <a:p>
            <a:r>
              <a:rPr lang="de-DE" sz="2400" b="1" dirty="0" err="1" smtClean="0"/>
              <a:t>Hyperoxie</a:t>
            </a:r>
            <a:r>
              <a:rPr lang="de-DE" sz="2400" dirty="0" smtClean="0"/>
              <a:t> (pO</a:t>
            </a:r>
            <a:r>
              <a:rPr lang="de-DE" sz="2400" baseline="-25000" dirty="0" smtClean="0"/>
              <a:t>2</a:t>
            </a:r>
            <a:r>
              <a:rPr lang="de-DE" sz="2400" dirty="0" smtClean="0"/>
              <a:t> zu hoch)</a:t>
            </a:r>
          </a:p>
          <a:p>
            <a:pPr lvl="1"/>
            <a:r>
              <a:rPr lang="de-DE" sz="2000" dirty="0" smtClean="0"/>
              <a:t>Paul-Bert-Effekt (ab 1,4 bar pO</a:t>
            </a:r>
            <a:r>
              <a:rPr lang="de-DE" sz="2000" baseline="-25000" dirty="0" smtClean="0"/>
              <a:t>2</a:t>
            </a:r>
            <a:r>
              <a:rPr lang="de-DE" sz="2000" dirty="0" smtClean="0"/>
              <a:t>)</a:t>
            </a:r>
          </a:p>
          <a:p>
            <a:pPr lvl="1"/>
            <a:r>
              <a:rPr lang="de-DE" sz="2000" dirty="0" smtClean="0"/>
              <a:t>Bildung von Sauerstoffradikalen -&gt; Erschöpfung </a:t>
            </a:r>
            <a:r>
              <a:rPr lang="de-DE" sz="2000" dirty="0" err="1" smtClean="0"/>
              <a:t>Antoxidationssysteme</a:t>
            </a:r>
            <a:r>
              <a:rPr lang="de-DE" sz="2000" dirty="0" smtClean="0"/>
              <a:t> -&gt; Symptomatik an CNS, Auge</a:t>
            </a:r>
          </a:p>
          <a:p>
            <a:pPr lvl="1"/>
            <a:r>
              <a:rPr lang="de-DE" sz="2000" dirty="0" smtClean="0"/>
              <a:t>Sehstörungen, Zuckungen, Krampfanfälle, Angst, Verwirrtheit, Erregung, Sauerstoffkrämpfe</a:t>
            </a:r>
          </a:p>
          <a:p>
            <a:pPr lvl="1"/>
            <a:r>
              <a:rPr lang="de-DE" sz="2000" dirty="0" smtClean="0"/>
              <a:t>Lorraine-Smith-Effekt (Schädigung der </a:t>
            </a:r>
            <a:r>
              <a:rPr lang="de-DE" sz="2000" dirty="0" err="1" smtClean="0"/>
              <a:t>Alveolarmembran</a:t>
            </a:r>
            <a:r>
              <a:rPr lang="de-DE" sz="2000" dirty="0" smtClean="0"/>
              <a:t> und des </a:t>
            </a:r>
            <a:r>
              <a:rPr lang="de-DE" sz="2000" dirty="0" err="1" smtClean="0"/>
              <a:t>Surfactant</a:t>
            </a:r>
            <a:r>
              <a:rPr lang="de-DE" sz="2000" dirty="0" smtClean="0"/>
              <a:t> durch lange Einwirkung -&gt; toxisches Lungenödem, Schädigung Lunge für Sporttaucher i. d. R. nicht relevant)</a:t>
            </a:r>
          </a:p>
          <a:p>
            <a:pPr lvl="1"/>
            <a:endParaRPr lang="de-DE" sz="2000" dirty="0" smtClean="0"/>
          </a:p>
          <a:p>
            <a:pPr>
              <a:buFont typeface="Wingdings" pitchFamily="2" charset="2"/>
              <a:buChar char="Ø"/>
            </a:pPr>
            <a:r>
              <a:rPr lang="de-DE" sz="2400" b="1" dirty="0" smtClean="0"/>
              <a:t>Analysiere Deine Gase!</a:t>
            </a:r>
          </a:p>
          <a:p>
            <a:pPr>
              <a:buFont typeface="Wingdings" pitchFamily="2" charset="2"/>
              <a:buChar char="Ø"/>
            </a:pPr>
            <a:r>
              <a:rPr lang="de-DE" b="1" dirty="0"/>
              <a:t>Halte die MOD ein</a:t>
            </a:r>
            <a:r>
              <a:rPr lang="de-DE" b="1" dirty="0" smtClean="0"/>
              <a:t>!</a:t>
            </a:r>
            <a:endParaRPr lang="de-DE" sz="2400" b="1" dirty="0" smtClean="0"/>
          </a:p>
          <a:p>
            <a:endParaRPr lang="de-DE"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Wärmehaushalt des Körpers</a:t>
            </a:r>
            <a:endParaRPr lang="de-DE" dirty="0"/>
          </a:p>
        </p:txBody>
      </p:sp>
      <p:sp>
        <p:nvSpPr>
          <p:cNvPr id="4" name="Inhaltsplatzhalter 3"/>
          <p:cNvSpPr>
            <a:spLocks noGrp="1"/>
          </p:cNvSpPr>
          <p:nvPr>
            <p:ph sz="quarter" idx="13"/>
          </p:nvPr>
        </p:nvSpPr>
        <p:spPr/>
        <p:txBody>
          <a:bodyPr/>
          <a:lstStyle/>
          <a:p>
            <a:pPr>
              <a:spcAft>
                <a:spcPts val="600"/>
              </a:spcAft>
              <a:buNone/>
            </a:pPr>
            <a:r>
              <a:rPr lang="de-DE" sz="2400" b="1" dirty="0" smtClean="0"/>
              <a:t>Kompressionsphase</a:t>
            </a:r>
          </a:p>
          <a:p>
            <a:pPr>
              <a:spcAft>
                <a:spcPts val="600"/>
              </a:spcAft>
            </a:pPr>
            <a:r>
              <a:rPr lang="de-DE" sz="2000" dirty="0" smtClean="0"/>
              <a:t>Körpertemperatur ca. 37 °C – </a:t>
            </a:r>
            <a:r>
              <a:rPr lang="de-DE" sz="2000" dirty="0" err="1" smtClean="0"/>
              <a:t>Aufsättigung</a:t>
            </a:r>
            <a:r>
              <a:rPr lang="de-DE" sz="2000" dirty="0" smtClean="0"/>
              <a:t> „normal“</a:t>
            </a:r>
          </a:p>
          <a:p>
            <a:pPr>
              <a:spcAft>
                <a:spcPts val="600"/>
              </a:spcAft>
              <a:buNone/>
            </a:pPr>
            <a:r>
              <a:rPr lang="de-DE" sz="2400" b="1" dirty="0" err="1" smtClean="0"/>
              <a:t>Isopressionsphase</a:t>
            </a:r>
            <a:endParaRPr lang="de-DE" sz="2400" b="1" dirty="0" smtClean="0"/>
          </a:p>
          <a:p>
            <a:pPr>
              <a:spcAft>
                <a:spcPts val="600"/>
              </a:spcAft>
            </a:pPr>
            <a:r>
              <a:rPr lang="de-DE" sz="2000" dirty="0" smtClean="0"/>
              <a:t>Abkühlung – Sättigung verlangsamt</a:t>
            </a:r>
          </a:p>
          <a:p>
            <a:pPr>
              <a:spcAft>
                <a:spcPts val="600"/>
              </a:spcAft>
              <a:buNone/>
            </a:pPr>
            <a:r>
              <a:rPr lang="de-DE" sz="2400" b="1" dirty="0" smtClean="0"/>
              <a:t>Dekompressionsphase</a:t>
            </a:r>
          </a:p>
          <a:p>
            <a:pPr>
              <a:spcAft>
                <a:spcPts val="600"/>
              </a:spcAft>
            </a:pPr>
            <a:r>
              <a:rPr lang="de-DE" sz="2000" dirty="0" smtClean="0"/>
              <a:t>Körpertemperatur niedrig und Stoffwechsel verlangsamt, Flüssigkeitshaushalt geringer – Entsättigung langsamer als Sättigung!</a:t>
            </a:r>
          </a:p>
          <a:p>
            <a:pPr>
              <a:spcAft>
                <a:spcPts val="600"/>
              </a:spcAft>
            </a:pPr>
            <a:r>
              <a:rPr lang="de-DE" sz="2000" dirty="0" smtClean="0"/>
              <a:t>Aufstiegsgeschwindigkeiten, Dekompressions- und Sicherheitsstopps einhalten!</a:t>
            </a:r>
            <a:endParaRPr lang="de-DE" sz="2000" dirty="0"/>
          </a:p>
        </p:txBody>
      </p:sp>
    </p:spTree>
    <p:extLst>
      <p:ext uri="{BB962C8B-B14F-4D97-AF65-F5344CB8AC3E}">
        <p14:creationId xmlns:p14="http://schemas.microsoft.com/office/powerpoint/2010/main" val="3949481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Dekompressionsstopps</a:t>
            </a:r>
            <a:endParaRPr lang="de-DE" dirty="0"/>
          </a:p>
        </p:txBody>
      </p:sp>
      <p:sp>
        <p:nvSpPr>
          <p:cNvPr id="4" name="Inhaltsplatzhalter 3"/>
          <p:cNvSpPr>
            <a:spLocks noGrp="1"/>
          </p:cNvSpPr>
          <p:nvPr>
            <p:ph sz="quarter" idx="13"/>
          </p:nvPr>
        </p:nvSpPr>
        <p:spPr>
          <a:xfrm>
            <a:off x="1136650" y="1412776"/>
            <a:ext cx="8496870" cy="4896544"/>
          </a:xfrm>
        </p:spPr>
        <p:txBody>
          <a:bodyPr/>
          <a:lstStyle/>
          <a:p>
            <a:r>
              <a:rPr lang="de-DE" sz="2200" dirty="0" smtClean="0"/>
              <a:t>Ein Dekompressionsstopp ist ein Halt, während des Aufstiegs, auf einer bestimmten Tiefe.</a:t>
            </a:r>
          </a:p>
          <a:p>
            <a:pPr>
              <a:spcAft>
                <a:spcPts val="600"/>
              </a:spcAft>
            </a:pPr>
            <a:r>
              <a:rPr lang="de-DE" sz="2200" dirty="0" smtClean="0"/>
              <a:t>Typische Stopptiefen im Sporttauchen sind 3 m und 6 m.</a:t>
            </a:r>
          </a:p>
          <a:p>
            <a:r>
              <a:rPr lang="de-DE" sz="2200" dirty="0" smtClean="0"/>
              <a:t>Während der Dekompressionsstopps sollte keine starre Haltung eingenommen werden, vielmehr sollte eine leichte Bewegung zur Durchblutungsförderung stattfinden.</a:t>
            </a:r>
          </a:p>
          <a:p>
            <a:r>
              <a:rPr lang="de-DE" sz="2200" dirty="0" smtClean="0"/>
              <a:t>Während der </a:t>
            </a:r>
            <a:br>
              <a:rPr lang="de-DE" sz="2200" dirty="0" smtClean="0"/>
            </a:br>
            <a:r>
              <a:rPr lang="de-DE" sz="2200" dirty="0" smtClean="0"/>
              <a:t>Dekompressionsstopps </a:t>
            </a:r>
            <a:br>
              <a:rPr lang="de-DE" sz="2200" dirty="0" smtClean="0"/>
            </a:br>
            <a:r>
              <a:rPr lang="de-DE" sz="2200" dirty="0" smtClean="0"/>
              <a:t>sollte eine horizontale </a:t>
            </a:r>
            <a:br>
              <a:rPr lang="de-DE" sz="2200" dirty="0" smtClean="0"/>
            </a:br>
            <a:r>
              <a:rPr lang="de-DE" sz="2200" dirty="0" smtClean="0"/>
              <a:t>Wasserlage  eingenommen </a:t>
            </a:r>
            <a:br>
              <a:rPr lang="de-DE" sz="2200" dirty="0" smtClean="0"/>
            </a:br>
            <a:r>
              <a:rPr lang="de-DE" sz="2200" dirty="0" smtClean="0"/>
              <a:t>werden (ggf. Boje als Orientierung </a:t>
            </a:r>
            <a:br>
              <a:rPr lang="de-DE" sz="2200" dirty="0" smtClean="0"/>
            </a:br>
            <a:r>
              <a:rPr lang="de-DE" sz="2200" dirty="0" smtClean="0"/>
              <a:t>nutzen).</a:t>
            </a:r>
          </a:p>
          <a:p>
            <a:r>
              <a:rPr lang="de-DE" sz="2200" dirty="0" smtClean="0"/>
              <a:t>Gruppe bleibt zusammen!</a:t>
            </a:r>
          </a:p>
          <a:p>
            <a:endParaRPr lang="de-DE" sz="2200" dirty="0" smtClean="0"/>
          </a:p>
        </p:txBody>
      </p:sp>
      <p:graphicFrame>
        <p:nvGraphicFramePr>
          <p:cNvPr id="175105" name="Object 1"/>
          <p:cNvGraphicFramePr>
            <a:graphicFrameLocks noChangeAspect="1"/>
          </p:cNvGraphicFramePr>
          <p:nvPr>
            <p:extLst>
              <p:ext uri="{D42A27DB-BD31-4B8C-83A1-F6EECF244321}">
                <p14:modId xmlns:p14="http://schemas.microsoft.com/office/powerpoint/2010/main" val="1028029318"/>
              </p:ext>
            </p:extLst>
          </p:nvPr>
        </p:nvGraphicFramePr>
        <p:xfrm>
          <a:off x="4448944" y="3861048"/>
          <a:ext cx="5309146" cy="2565529"/>
        </p:xfrm>
        <a:graphic>
          <a:graphicData uri="http://schemas.openxmlformats.org/presentationml/2006/ole">
            <mc:AlternateContent xmlns:mc="http://schemas.openxmlformats.org/markup-compatibility/2006">
              <mc:Choice xmlns:v="urn:schemas-microsoft-com:vml" Requires="v">
                <p:oleObj spid="_x0000_s175118" name="Visio" r:id="rId4" imgW="5422870" imgH="2621138" progId="Visio.Drawing.11">
                  <p:embed/>
                </p:oleObj>
              </mc:Choice>
              <mc:Fallback>
                <p:oleObj name="Visio" r:id="rId4" imgW="5422870" imgH="2621138" progId="Visio.Drawing.11">
                  <p:embed/>
                  <p:pic>
                    <p:nvPicPr>
                      <p:cNvPr id="0" name="Picture 2"/>
                      <p:cNvPicPr>
                        <a:picLocks noChangeAspect="1" noChangeArrowheads="1"/>
                      </p:cNvPicPr>
                      <p:nvPr/>
                    </p:nvPicPr>
                    <p:blipFill>
                      <a:blip r:embed="rId5"/>
                      <a:srcRect/>
                      <a:stretch>
                        <a:fillRect/>
                      </a:stretch>
                    </p:blipFill>
                    <p:spPr bwMode="auto">
                      <a:xfrm>
                        <a:off x="4448944" y="3861048"/>
                        <a:ext cx="5309146" cy="256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feld 6"/>
          <p:cNvSpPr txBox="1"/>
          <p:nvPr/>
        </p:nvSpPr>
        <p:spPr>
          <a:xfrm>
            <a:off x="4376936" y="6309320"/>
            <a:ext cx="4824536" cy="307777"/>
          </a:xfrm>
          <a:prstGeom prst="rect">
            <a:avLst/>
          </a:prstGeom>
          <a:noFill/>
        </p:spPr>
        <p:txBody>
          <a:bodyPr wrap="square" rtlCol="0">
            <a:spAutoFit/>
          </a:bodyPr>
          <a:lstStyle/>
          <a:p>
            <a:r>
              <a:rPr lang="de-DE" sz="1400" b="1" dirty="0" smtClean="0">
                <a:latin typeface="Calibri" pitchFamily="34" charset="0"/>
              </a:rPr>
              <a:t>Approximation der e-Funktion mithilfe von künstlichen Stopps</a:t>
            </a:r>
            <a:endParaRPr lang="de-DE" sz="1400" b="1" dirty="0">
              <a:latin typeface="Calibri" pitchFamily="34" charset="0"/>
            </a:endParaRPr>
          </a:p>
        </p:txBody>
      </p:sp>
    </p:spTree>
    <p:extLst>
      <p:ext uri="{BB962C8B-B14F-4D97-AF65-F5344CB8AC3E}">
        <p14:creationId xmlns:p14="http://schemas.microsoft.com/office/powerpoint/2010/main" val="13292919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Tiefen- und Sicherheitsstopps</a:t>
            </a:r>
            <a:endParaRPr lang="de-DE" dirty="0"/>
          </a:p>
        </p:txBody>
      </p:sp>
      <p:sp>
        <p:nvSpPr>
          <p:cNvPr id="4" name="Inhaltsplatzhalter 3"/>
          <p:cNvSpPr>
            <a:spLocks noGrp="1"/>
          </p:cNvSpPr>
          <p:nvPr>
            <p:ph sz="quarter" idx="13"/>
          </p:nvPr>
        </p:nvSpPr>
        <p:spPr/>
        <p:txBody>
          <a:bodyPr/>
          <a:lstStyle/>
          <a:p>
            <a:r>
              <a:rPr lang="de-DE" sz="2000" dirty="0" smtClean="0"/>
              <a:t>Ein Sicherheitsstopp == zusätzlicher Dekompressionsstopp in 3-6 m Tiefe</a:t>
            </a:r>
          </a:p>
          <a:p>
            <a:r>
              <a:rPr lang="de-DE" sz="2000" dirty="0" smtClean="0"/>
              <a:t>Ein Tiefenstopp (engl. </a:t>
            </a:r>
            <a:r>
              <a:rPr lang="de-DE" sz="2000" dirty="0" err="1" smtClean="0"/>
              <a:t>Deep-Stop</a:t>
            </a:r>
            <a:r>
              <a:rPr lang="de-DE" sz="2000" dirty="0" smtClean="0"/>
              <a:t> oder auch Pyle-</a:t>
            </a:r>
            <a:r>
              <a:rPr lang="de-DE" sz="2000" dirty="0" err="1" smtClean="0"/>
              <a:t>Stop</a:t>
            </a:r>
            <a:r>
              <a:rPr lang="de-DE" sz="2000" dirty="0" smtClean="0"/>
              <a:t>) ist ein (zusätzlicher) Deko-Stopp meist in tiefen jenseits der 15 m Marke um Mikrogasblasen „loszuwerden“ bevor sie groß werden.</a:t>
            </a:r>
          </a:p>
          <a:p>
            <a:r>
              <a:rPr lang="de-DE" sz="2000" dirty="0" smtClean="0"/>
              <a:t>Zusätzliche Stopps können Ruhe in den Tauchgang bringen!</a:t>
            </a:r>
          </a:p>
          <a:p>
            <a:r>
              <a:rPr lang="de-DE" sz="2000" dirty="0" smtClean="0"/>
              <a:t>Wichtig: Sicherheits- und Tiefenstopps müssen nicht auf der Stelle durchgeführt werden. Man kann weiter tauchen, nur die Höhe muss gehalten werden.</a:t>
            </a:r>
          </a:p>
          <a:p>
            <a:r>
              <a:rPr lang="de-DE" sz="2000" dirty="0" smtClean="0"/>
              <a:t>Die meisten Tauchcomputer behandeln Tiefenstopps als optional. Ob Tiefenstopps im Sporttauchbereich, mit Luft als </a:t>
            </a:r>
            <a:r>
              <a:rPr lang="de-DE" sz="2000" dirty="0" err="1" smtClean="0"/>
              <a:t>Atemgas</a:t>
            </a:r>
            <a:r>
              <a:rPr lang="de-DE" sz="2000" dirty="0" smtClean="0"/>
              <a:t>, sinnvoll sind oder nicht ist nicht abschließend geklärt.</a:t>
            </a:r>
          </a:p>
          <a:p>
            <a:r>
              <a:rPr lang="de-DE" sz="2000" dirty="0" smtClean="0"/>
              <a:t>Ein Sicherheitsstopp in 3-6 m für 3 min sollte bei jedem Tauchgang eingehalten werden!</a:t>
            </a:r>
          </a:p>
          <a:p>
            <a:pPr>
              <a:buNone/>
            </a:pPr>
            <a:endParaRPr lang="de-DE" sz="2000" dirty="0"/>
          </a:p>
        </p:txBody>
      </p:sp>
    </p:spTree>
    <p:extLst>
      <p:ext uri="{BB962C8B-B14F-4D97-AF65-F5344CB8AC3E}">
        <p14:creationId xmlns:p14="http://schemas.microsoft.com/office/powerpoint/2010/main" val="19695901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Calibri" pitchFamily="34" charset="0"/>
              </a:rPr>
              <a:t>Dekompressionsstress</a:t>
            </a:r>
            <a:endParaRPr lang="de-DE" b="1" dirty="0">
              <a:latin typeface="Calibri" pitchFamily="34" charset="0"/>
            </a:endParaRPr>
          </a:p>
        </p:txBody>
      </p:sp>
      <p:pic>
        <p:nvPicPr>
          <p:cNvPr id="30722" name="Picture 2"/>
          <p:cNvPicPr>
            <a:picLocks noGrp="1" noChangeAspect="1" noChangeArrowheads="1"/>
          </p:cNvPicPr>
          <p:nvPr>
            <p:ph idx="1"/>
          </p:nvPr>
        </p:nvPicPr>
        <p:blipFill>
          <a:blip r:embed="rId2" cstate="print">
            <a:clrChange>
              <a:clrFrom>
                <a:srgbClr val="FEFEFE"/>
              </a:clrFrom>
              <a:clrTo>
                <a:srgbClr val="FEFEFE">
                  <a:alpha val="0"/>
                </a:srgbClr>
              </a:clrTo>
            </a:clrChange>
          </a:blip>
          <a:srcRect/>
          <a:stretch>
            <a:fillRect/>
          </a:stretch>
        </p:blipFill>
        <p:spPr bwMode="auto">
          <a:xfrm>
            <a:off x="1064568" y="1196752"/>
            <a:ext cx="8561626" cy="48965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Dekompressionsstress</a:t>
            </a:r>
            <a:endParaRPr lang="de-DE" dirty="0"/>
          </a:p>
        </p:txBody>
      </p:sp>
      <p:sp>
        <p:nvSpPr>
          <p:cNvPr id="4" name="Inhaltsplatzhalter 3"/>
          <p:cNvSpPr>
            <a:spLocks noGrp="1"/>
          </p:cNvSpPr>
          <p:nvPr>
            <p:ph sz="quarter" idx="13"/>
          </p:nvPr>
        </p:nvSpPr>
        <p:spPr>
          <a:xfrm>
            <a:off x="1136650" y="1196752"/>
            <a:ext cx="8496870" cy="5112568"/>
          </a:xfrm>
        </p:spPr>
        <p:txBody>
          <a:bodyPr/>
          <a:lstStyle/>
          <a:p>
            <a:r>
              <a:rPr lang="de-DE" sz="2400" dirty="0"/>
              <a:t>Gasblasen werden vom Immunsystem als Fremdkörper erkannt und bekämpft</a:t>
            </a:r>
          </a:p>
          <a:p>
            <a:pPr lvl="1"/>
            <a:r>
              <a:rPr lang="de-DE" sz="2000" dirty="0"/>
              <a:t>Aktivierung der Blutgerinnung</a:t>
            </a:r>
          </a:p>
          <a:p>
            <a:pPr lvl="1"/>
            <a:r>
              <a:rPr lang="de-DE" sz="2000" dirty="0"/>
              <a:t>Zusammenballung von Thrombozyten</a:t>
            </a:r>
          </a:p>
          <a:p>
            <a:pPr lvl="1"/>
            <a:r>
              <a:rPr lang="de-DE" sz="2000" dirty="0"/>
              <a:t>Bildung fester Komplexe</a:t>
            </a:r>
          </a:p>
          <a:p>
            <a:pPr lvl="1"/>
            <a:r>
              <a:rPr lang="de-DE" sz="2000" dirty="0" smtClean="0"/>
              <a:t>Entzündungsreaktionen</a:t>
            </a:r>
          </a:p>
          <a:p>
            <a:pPr lvl="1"/>
            <a:endParaRPr lang="de-DE" sz="2000" dirty="0"/>
          </a:p>
          <a:p>
            <a:pPr>
              <a:spcAft>
                <a:spcPts val="600"/>
              </a:spcAft>
            </a:pPr>
            <a:r>
              <a:rPr lang="de-DE" sz="2400" dirty="0"/>
              <a:t>Auch ohne erkennbare Symptome gibt es subklinische </a:t>
            </a:r>
            <a:br>
              <a:rPr lang="de-DE" sz="2400" dirty="0"/>
            </a:br>
            <a:r>
              <a:rPr lang="de-DE" sz="2400" dirty="0"/>
              <a:t>DCS-Symptome</a:t>
            </a:r>
          </a:p>
          <a:p>
            <a:pPr lvl="1"/>
            <a:r>
              <a:rPr lang="de-DE" sz="2000" dirty="0" smtClean="0"/>
              <a:t>(Extreme) Müdigkeit </a:t>
            </a:r>
            <a:r>
              <a:rPr lang="de-DE" sz="2000" dirty="0"/>
              <a:t>nach dem TG</a:t>
            </a:r>
          </a:p>
          <a:p>
            <a:pPr lvl="1"/>
            <a:r>
              <a:rPr lang="de-DE" sz="2000" dirty="0"/>
              <a:t>Leichte Gliederschmerzen</a:t>
            </a:r>
          </a:p>
          <a:p>
            <a:pPr lvl="1"/>
            <a:r>
              <a:rPr lang="de-DE" sz="2000" dirty="0"/>
              <a:t>Gefühl einer aufkommender Erkältung</a:t>
            </a:r>
          </a:p>
          <a:p>
            <a:pPr lvl="1"/>
            <a:r>
              <a:rPr lang="de-DE" sz="2000" dirty="0"/>
              <a:t>Erhöhter Ruhe-Puls nach dem Tauchen</a:t>
            </a:r>
          </a:p>
          <a:p>
            <a:endParaRPr lang="de-DE" dirty="0"/>
          </a:p>
        </p:txBody>
      </p:sp>
    </p:spTree>
    <p:extLst>
      <p:ext uri="{BB962C8B-B14F-4D97-AF65-F5344CB8AC3E}">
        <p14:creationId xmlns:p14="http://schemas.microsoft.com/office/powerpoint/2010/main" val="1108584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Tauchen und Fitness</a:t>
            </a:r>
            <a:endParaRPr lang="de-DE" dirty="0"/>
          </a:p>
        </p:txBody>
      </p:sp>
      <p:sp>
        <p:nvSpPr>
          <p:cNvPr id="4" name="Inhaltsplatzhalter 3"/>
          <p:cNvSpPr>
            <a:spLocks noGrp="1"/>
          </p:cNvSpPr>
          <p:nvPr>
            <p:ph sz="quarter" idx="13"/>
          </p:nvPr>
        </p:nvSpPr>
        <p:spPr/>
        <p:txBody>
          <a:bodyPr/>
          <a:lstStyle/>
          <a:p>
            <a:pPr>
              <a:spcAft>
                <a:spcPts val="600"/>
              </a:spcAft>
            </a:pPr>
            <a:r>
              <a:rPr lang="de-DE" sz="2400" dirty="0"/>
              <a:t>Mentale und </a:t>
            </a:r>
            <a:r>
              <a:rPr lang="de-DE" sz="2400" dirty="0" smtClean="0"/>
              <a:t>körperliche </a:t>
            </a:r>
            <a:r>
              <a:rPr lang="de-DE" sz="2400" dirty="0"/>
              <a:t>Fitness ist wichtig!</a:t>
            </a:r>
          </a:p>
          <a:p>
            <a:pPr>
              <a:spcAft>
                <a:spcPts val="600"/>
              </a:spcAft>
            </a:pPr>
            <a:r>
              <a:rPr lang="de-DE" sz="2400" dirty="0"/>
              <a:t>Aerobes Ausdauertraining innerhalb von 24 Stunden vor dem Tauchgang reduziert die Blasenbildung signifikant!</a:t>
            </a:r>
          </a:p>
          <a:p>
            <a:pPr>
              <a:spcAft>
                <a:spcPts val="600"/>
              </a:spcAft>
            </a:pPr>
            <a:r>
              <a:rPr lang="de-DE" sz="2400" dirty="0"/>
              <a:t>Krafttraining bzw. Muskelkater erhöht das Dekompressionsrisiko signifikant!</a:t>
            </a:r>
          </a:p>
          <a:p>
            <a:pPr>
              <a:spcAft>
                <a:spcPts val="600"/>
              </a:spcAft>
            </a:pPr>
            <a:r>
              <a:rPr lang="de-DE" sz="2400" dirty="0"/>
              <a:t>Körperliche Fitness schützt vor Dekompressionserkrankungen</a:t>
            </a:r>
          </a:p>
          <a:p>
            <a:pPr lvl="1">
              <a:spcAft>
                <a:spcPts val="600"/>
              </a:spcAft>
            </a:pPr>
            <a:r>
              <a:rPr lang="de-DE" sz="2000" dirty="0"/>
              <a:t>Ein Trainierter hat weniger schnell einen erhöhten </a:t>
            </a:r>
            <a:r>
              <a:rPr lang="de-DE" sz="2000" dirty="0" smtClean="0"/>
              <a:t>Puls.</a:t>
            </a:r>
            <a:endParaRPr lang="de-DE" sz="2000" dirty="0"/>
          </a:p>
          <a:p>
            <a:pPr lvl="1">
              <a:spcAft>
                <a:spcPts val="600"/>
              </a:spcAft>
            </a:pPr>
            <a:r>
              <a:rPr lang="de-DE" sz="2000" dirty="0"/>
              <a:t>Hoher Puls entspricht stärkerer Durchblutung und stärkerer Sättigung bzw. stärkerer Entsättigung und einem daraus folgendem erhöhtem </a:t>
            </a:r>
            <a:r>
              <a:rPr lang="de-DE" sz="2000" dirty="0" smtClean="0"/>
              <a:t>DCS-Risiko</a:t>
            </a:r>
          </a:p>
          <a:p>
            <a:pPr>
              <a:spcAft>
                <a:spcPts val="600"/>
              </a:spcAft>
            </a:pPr>
            <a:endParaRPr lang="de-DE" sz="2400" dirty="0"/>
          </a:p>
        </p:txBody>
      </p:sp>
    </p:spTree>
    <p:extLst>
      <p:ext uri="{BB962C8B-B14F-4D97-AF65-F5344CB8AC3E}">
        <p14:creationId xmlns:p14="http://schemas.microsoft.com/office/powerpoint/2010/main" val="227709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Zeitplanung – Tag 1</a:t>
            </a:r>
            <a:endParaRPr lang="de-DE" dirty="0"/>
          </a:p>
        </p:txBody>
      </p:sp>
      <p:graphicFrame>
        <p:nvGraphicFramePr>
          <p:cNvPr id="5" name="Inhaltsplatzhalter 4"/>
          <p:cNvGraphicFramePr>
            <a:graphicFrameLocks noGrp="1"/>
          </p:cNvGraphicFramePr>
          <p:nvPr>
            <p:ph sz="quarter" idx="13"/>
            <p:extLst>
              <p:ext uri="{D42A27DB-BD31-4B8C-83A1-F6EECF244321}">
                <p14:modId xmlns:p14="http://schemas.microsoft.com/office/powerpoint/2010/main" val="3210568358"/>
              </p:ext>
            </p:extLst>
          </p:nvPr>
        </p:nvGraphicFramePr>
        <p:xfrm>
          <a:off x="1136650" y="1196752"/>
          <a:ext cx="8353426" cy="5053089"/>
        </p:xfrm>
        <a:graphic>
          <a:graphicData uri="http://schemas.openxmlformats.org/drawingml/2006/table">
            <a:tbl>
              <a:tblPr firstRow="1" bandRow="1">
                <a:tableStyleId>{5C22544A-7EE6-4342-B048-85BDC9FD1C3A}</a:tableStyleId>
              </a:tblPr>
              <a:tblGrid>
                <a:gridCol w="4176713"/>
                <a:gridCol w="4176713"/>
              </a:tblGrid>
              <a:tr h="568480">
                <a:tc>
                  <a:txBody>
                    <a:bodyPr/>
                    <a:lstStyle/>
                    <a:p>
                      <a:pPr>
                        <a:lnSpc>
                          <a:spcPct val="115000"/>
                        </a:lnSpc>
                        <a:spcAft>
                          <a:spcPts val="600"/>
                        </a:spcAft>
                      </a:pPr>
                      <a:r>
                        <a:rPr lang="de-DE" sz="1800" b="1" dirty="0">
                          <a:latin typeface="Calibri"/>
                          <a:ea typeface="Calibri"/>
                          <a:cs typeface="Times New Roman"/>
                        </a:rPr>
                        <a:t>Uhrzeit</a:t>
                      </a:r>
                      <a:endParaRPr lang="de-DE" sz="2000" dirty="0">
                        <a:latin typeface="Calibri"/>
                        <a:ea typeface="Calibri"/>
                        <a:cs typeface="Times New Roman"/>
                      </a:endParaRPr>
                    </a:p>
                  </a:txBody>
                  <a:tcPr marL="68580" marR="68580" marT="0" marB="0"/>
                </a:tc>
                <a:tc>
                  <a:txBody>
                    <a:bodyPr/>
                    <a:lstStyle/>
                    <a:p>
                      <a:pPr>
                        <a:lnSpc>
                          <a:spcPct val="115000"/>
                        </a:lnSpc>
                        <a:spcAft>
                          <a:spcPts val="600"/>
                        </a:spcAft>
                      </a:pPr>
                      <a:r>
                        <a:rPr lang="de-DE" sz="1800" b="1" dirty="0">
                          <a:latin typeface="Calibri"/>
                          <a:ea typeface="Calibri"/>
                          <a:cs typeface="Times New Roman"/>
                        </a:rPr>
                        <a:t>Aktion</a:t>
                      </a:r>
                      <a:endParaRPr lang="de-DE" sz="2000" dirty="0">
                        <a:latin typeface="Calibri"/>
                        <a:ea typeface="Calibri"/>
                        <a:cs typeface="Times New Roman"/>
                      </a:endParaRPr>
                    </a:p>
                  </a:txBody>
                  <a:tcPr marL="68580" marR="68580" marT="0" marB="0"/>
                </a:tc>
              </a:tr>
              <a:tr h="649411">
                <a:tc>
                  <a:txBody>
                    <a:bodyPr/>
                    <a:lstStyle/>
                    <a:p>
                      <a:pPr>
                        <a:lnSpc>
                          <a:spcPct val="115000"/>
                        </a:lnSpc>
                        <a:spcAft>
                          <a:spcPts val="600"/>
                        </a:spcAft>
                      </a:pPr>
                      <a:r>
                        <a:rPr lang="de-DE" sz="1800" b="1" dirty="0">
                          <a:latin typeface="Calibri"/>
                          <a:ea typeface="Calibri"/>
                          <a:cs typeface="Times New Roman"/>
                        </a:rPr>
                        <a:t>10 - 12 Uhr</a:t>
                      </a:r>
                      <a:endParaRPr lang="de-DE" sz="2000" dirty="0">
                        <a:latin typeface="Calibri"/>
                        <a:ea typeface="Calibri"/>
                        <a:cs typeface="Times New Roman"/>
                      </a:endParaRPr>
                    </a:p>
                  </a:txBody>
                  <a:tcPr marL="68580" marR="68580" marT="0" marB="0"/>
                </a:tc>
                <a:tc>
                  <a:txBody>
                    <a:bodyPr/>
                    <a:lstStyle/>
                    <a:p>
                      <a:pPr>
                        <a:lnSpc>
                          <a:spcPct val="115000"/>
                        </a:lnSpc>
                        <a:spcAft>
                          <a:spcPts val="600"/>
                        </a:spcAft>
                      </a:pPr>
                      <a:r>
                        <a:rPr lang="de-DE" sz="1800" b="1">
                          <a:latin typeface="Calibri"/>
                          <a:ea typeface="Calibri"/>
                          <a:cs typeface="Times New Roman"/>
                        </a:rPr>
                        <a:t>Begrüßung und Überprüfen der Voraussetzungen, 1. Theorieblock</a:t>
                      </a:r>
                      <a:endParaRPr lang="de-DE" sz="2000">
                        <a:latin typeface="Calibri"/>
                        <a:ea typeface="Calibri"/>
                        <a:cs typeface="Times New Roman"/>
                      </a:endParaRPr>
                    </a:p>
                  </a:txBody>
                  <a:tcPr marL="68580" marR="68580" marT="0" marB="0"/>
                </a:tc>
              </a:tr>
              <a:tr h="649411">
                <a:tc>
                  <a:txBody>
                    <a:bodyPr/>
                    <a:lstStyle/>
                    <a:p>
                      <a:pPr>
                        <a:lnSpc>
                          <a:spcPct val="115000"/>
                        </a:lnSpc>
                        <a:spcAft>
                          <a:spcPts val="600"/>
                        </a:spcAft>
                      </a:pPr>
                      <a:r>
                        <a:rPr lang="de-DE" sz="1800" b="1" dirty="0">
                          <a:latin typeface="Calibri"/>
                          <a:ea typeface="Calibri"/>
                          <a:cs typeface="Times New Roman"/>
                        </a:rPr>
                        <a:t>12 - 13 Uhr</a:t>
                      </a:r>
                      <a:endParaRPr lang="de-DE" sz="2000" dirty="0">
                        <a:latin typeface="Calibri"/>
                        <a:ea typeface="Calibri"/>
                        <a:cs typeface="Times New Roman"/>
                      </a:endParaRPr>
                    </a:p>
                  </a:txBody>
                  <a:tcPr marL="68580" marR="68580" marT="0" marB="0"/>
                </a:tc>
                <a:tc>
                  <a:txBody>
                    <a:bodyPr/>
                    <a:lstStyle/>
                    <a:p>
                      <a:pPr>
                        <a:lnSpc>
                          <a:spcPct val="115000"/>
                        </a:lnSpc>
                        <a:spcAft>
                          <a:spcPts val="600"/>
                        </a:spcAft>
                      </a:pPr>
                      <a:r>
                        <a:rPr lang="de-DE" sz="1800" b="1" dirty="0">
                          <a:latin typeface="Calibri"/>
                          <a:ea typeface="Calibri"/>
                          <a:cs typeface="Times New Roman"/>
                        </a:rPr>
                        <a:t>Gemeinsame Besprechung, Überprüfung und Optimierung der Tauchausrüstungen.</a:t>
                      </a:r>
                      <a:endParaRPr lang="de-DE" sz="2000" dirty="0">
                        <a:latin typeface="Calibri"/>
                        <a:ea typeface="Calibri"/>
                        <a:cs typeface="Times New Roman"/>
                      </a:endParaRPr>
                    </a:p>
                  </a:txBody>
                  <a:tcPr marL="68580" marR="68580" marT="0" marB="0"/>
                </a:tc>
              </a:tr>
              <a:tr h="983948">
                <a:tc>
                  <a:txBody>
                    <a:bodyPr/>
                    <a:lstStyle/>
                    <a:p>
                      <a:pPr>
                        <a:lnSpc>
                          <a:spcPct val="115000"/>
                        </a:lnSpc>
                        <a:spcAft>
                          <a:spcPts val="600"/>
                        </a:spcAft>
                      </a:pPr>
                      <a:r>
                        <a:rPr lang="de-DE" sz="1800" b="1">
                          <a:latin typeface="Calibri"/>
                          <a:ea typeface="Calibri"/>
                          <a:cs typeface="Times New Roman"/>
                        </a:rPr>
                        <a:t>13 - 16 Uhr</a:t>
                      </a:r>
                      <a:endParaRPr lang="de-DE" sz="2000">
                        <a:latin typeface="Calibri"/>
                        <a:ea typeface="Calibri"/>
                        <a:cs typeface="Times New Roman"/>
                      </a:endParaRPr>
                    </a:p>
                  </a:txBody>
                  <a:tcPr marL="68580" marR="68580" marT="0" marB="0"/>
                </a:tc>
                <a:tc>
                  <a:txBody>
                    <a:bodyPr/>
                    <a:lstStyle/>
                    <a:p>
                      <a:pPr>
                        <a:lnSpc>
                          <a:spcPct val="115000"/>
                        </a:lnSpc>
                        <a:spcAft>
                          <a:spcPts val="600"/>
                        </a:spcAft>
                      </a:pPr>
                      <a:r>
                        <a:rPr lang="de-DE" sz="1800" b="1" dirty="0">
                          <a:latin typeface="Calibri"/>
                          <a:ea typeface="Calibri"/>
                          <a:cs typeface="Times New Roman"/>
                        </a:rPr>
                        <a:t>Tauchgang 1 (Check- bzw. </a:t>
                      </a:r>
                      <a:r>
                        <a:rPr lang="de-DE" sz="1800" b="1" dirty="0" err="1">
                          <a:latin typeface="Calibri"/>
                          <a:ea typeface="Calibri"/>
                          <a:cs typeface="Times New Roman"/>
                        </a:rPr>
                        <a:t>Skill</a:t>
                      </a:r>
                      <a:r>
                        <a:rPr lang="de-DE" sz="1800" b="1" dirty="0">
                          <a:latin typeface="Calibri"/>
                          <a:ea typeface="Calibri"/>
                          <a:cs typeface="Times New Roman"/>
                        </a:rPr>
                        <a:t>-Tauchgang, max. </a:t>
                      </a:r>
                      <a:r>
                        <a:rPr lang="de-DE" sz="1800" b="1" dirty="0" smtClean="0">
                          <a:latin typeface="Calibri"/>
                          <a:ea typeface="Calibri"/>
                          <a:cs typeface="Times New Roman"/>
                        </a:rPr>
                        <a:t>15 m </a:t>
                      </a:r>
                      <a:r>
                        <a:rPr lang="de-DE" sz="1800" b="1" dirty="0">
                          <a:latin typeface="Calibri"/>
                          <a:ea typeface="Calibri"/>
                          <a:cs typeface="Times New Roman"/>
                        </a:rPr>
                        <a:t>Tiefe, ca. 60 min) inkl. Vor- und Nachbereitung</a:t>
                      </a:r>
                      <a:endParaRPr lang="de-DE" sz="2000" dirty="0">
                        <a:latin typeface="Calibri"/>
                        <a:ea typeface="Calibri"/>
                        <a:cs typeface="Times New Roman"/>
                      </a:endParaRPr>
                    </a:p>
                  </a:txBody>
                  <a:tcPr marL="68580" marR="68580" marT="0" marB="0"/>
                </a:tc>
              </a:tr>
              <a:tr h="568480">
                <a:tc>
                  <a:txBody>
                    <a:bodyPr/>
                    <a:lstStyle/>
                    <a:p>
                      <a:pPr>
                        <a:lnSpc>
                          <a:spcPct val="115000"/>
                        </a:lnSpc>
                        <a:spcAft>
                          <a:spcPts val="600"/>
                        </a:spcAft>
                      </a:pPr>
                      <a:r>
                        <a:rPr lang="de-DE" sz="1800" b="1">
                          <a:latin typeface="Calibri"/>
                          <a:ea typeface="Calibri"/>
                          <a:cs typeface="Times New Roman"/>
                        </a:rPr>
                        <a:t>16 - 18 Uhr</a:t>
                      </a:r>
                      <a:endParaRPr lang="de-DE" sz="2000">
                        <a:latin typeface="Calibri"/>
                        <a:ea typeface="Calibri"/>
                        <a:cs typeface="Times New Roman"/>
                      </a:endParaRPr>
                    </a:p>
                  </a:txBody>
                  <a:tcPr marL="68580" marR="68580" marT="0" marB="0"/>
                </a:tc>
                <a:tc>
                  <a:txBody>
                    <a:bodyPr/>
                    <a:lstStyle/>
                    <a:p>
                      <a:pPr>
                        <a:lnSpc>
                          <a:spcPct val="115000"/>
                        </a:lnSpc>
                        <a:spcAft>
                          <a:spcPts val="600"/>
                        </a:spcAft>
                      </a:pPr>
                      <a:r>
                        <a:rPr lang="de-DE" sz="1800" b="1" dirty="0">
                          <a:latin typeface="Calibri"/>
                          <a:ea typeface="Calibri"/>
                          <a:cs typeface="Times New Roman"/>
                        </a:rPr>
                        <a:t>Essen und 2. Theorieblock</a:t>
                      </a:r>
                      <a:endParaRPr lang="de-DE" sz="2000" dirty="0">
                        <a:latin typeface="Calibri"/>
                        <a:ea typeface="Calibri"/>
                        <a:cs typeface="Times New Roman"/>
                      </a:endParaRPr>
                    </a:p>
                  </a:txBody>
                  <a:tcPr marL="68580" marR="68580" marT="0" marB="0"/>
                </a:tc>
              </a:tr>
              <a:tr h="649411">
                <a:tc>
                  <a:txBody>
                    <a:bodyPr/>
                    <a:lstStyle/>
                    <a:p>
                      <a:pPr>
                        <a:lnSpc>
                          <a:spcPct val="115000"/>
                        </a:lnSpc>
                        <a:spcAft>
                          <a:spcPts val="600"/>
                        </a:spcAft>
                      </a:pPr>
                      <a:r>
                        <a:rPr lang="de-DE" sz="1800" b="1" dirty="0">
                          <a:latin typeface="Calibri"/>
                          <a:ea typeface="Calibri"/>
                          <a:cs typeface="Times New Roman"/>
                        </a:rPr>
                        <a:t>18 </a:t>
                      </a:r>
                      <a:r>
                        <a:rPr lang="de-DE" sz="1800" b="1" dirty="0" smtClean="0">
                          <a:latin typeface="Calibri"/>
                          <a:ea typeface="Calibri"/>
                          <a:cs typeface="Times New Roman"/>
                        </a:rPr>
                        <a:t>- 21 </a:t>
                      </a:r>
                      <a:r>
                        <a:rPr lang="de-DE" sz="1800" b="1" dirty="0">
                          <a:latin typeface="Calibri"/>
                          <a:ea typeface="Calibri"/>
                          <a:cs typeface="Times New Roman"/>
                        </a:rPr>
                        <a:t>Uhr</a:t>
                      </a:r>
                      <a:endParaRPr lang="de-DE" sz="2000" dirty="0">
                        <a:latin typeface="Calibri"/>
                        <a:ea typeface="Calibri"/>
                        <a:cs typeface="Times New Roman"/>
                      </a:endParaRPr>
                    </a:p>
                  </a:txBody>
                  <a:tcPr marL="68580" marR="68580" marT="0" marB="0"/>
                </a:tc>
                <a:tc>
                  <a:txBody>
                    <a:bodyPr/>
                    <a:lstStyle/>
                    <a:p>
                      <a:pPr>
                        <a:lnSpc>
                          <a:spcPct val="115000"/>
                        </a:lnSpc>
                        <a:spcAft>
                          <a:spcPts val="600"/>
                        </a:spcAft>
                      </a:pPr>
                      <a:r>
                        <a:rPr lang="de-DE" sz="1800" b="1" dirty="0">
                          <a:latin typeface="Calibri"/>
                          <a:ea typeface="Calibri"/>
                          <a:cs typeface="Times New Roman"/>
                        </a:rPr>
                        <a:t>Tauchgang 2 (Tieftauchgang, max. </a:t>
                      </a:r>
                      <a:r>
                        <a:rPr lang="de-DE" sz="1800" b="1" dirty="0" smtClean="0">
                          <a:latin typeface="Calibri"/>
                          <a:ea typeface="Calibri"/>
                          <a:cs typeface="Times New Roman"/>
                        </a:rPr>
                        <a:t>32 m</a:t>
                      </a:r>
                      <a:r>
                        <a:rPr lang="de-DE" sz="1800" b="1" dirty="0">
                          <a:latin typeface="Calibri"/>
                          <a:ea typeface="Calibri"/>
                          <a:cs typeface="Times New Roman"/>
                        </a:rPr>
                        <a:t>, Nach Möglichkeit mit Nx32)</a:t>
                      </a:r>
                      <a:endParaRPr lang="de-DE" sz="2000" dirty="0">
                        <a:latin typeface="Calibri"/>
                        <a:ea typeface="Calibri"/>
                        <a:cs typeface="Times New Roman"/>
                      </a:endParaRPr>
                    </a:p>
                  </a:txBody>
                  <a:tcPr marL="68580" marR="68580" marT="0" marB="0"/>
                </a:tc>
              </a:tr>
              <a:tr h="983948">
                <a:tc>
                  <a:txBody>
                    <a:bodyPr/>
                    <a:lstStyle/>
                    <a:p>
                      <a:pPr>
                        <a:lnSpc>
                          <a:spcPct val="115000"/>
                        </a:lnSpc>
                        <a:spcAft>
                          <a:spcPts val="600"/>
                        </a:spcAft>
                      </a:pPr>
                      <a:r>
                        <a:rPr lang="de-DE" sz="1800" b="1" dirty="0">
                          <a:latin typeface="Calibri"/>
                          <a:ea typeface="Calibri"/>
                          <a:cs typeface="Times New Roman"/>
                        </a:rPr>
                        <a:t>Ab ca. 21  Uhr</a:t>
                      </a:r>
                      <a:endParaRPr lang="de-DE" sz="2000" dirty="0">
                        <a:latin typeface="Calibri"/>
                        <a:ea typeface="Calibri"/>
                        <a:cs typeface="Times New Roman"/>
                      </a:endParaRPr>
                    </a:p>
                  </a:txBody>
                  <a:tcPr marL="68580" marR="68580" marT="0" marB="0"/>
                </a:tc>
                <a:tc>
                  <a:txBody>
                    <a:bodyPr/>
                    <a:lstStyle/>
                    <a:p>
                      <a:pPr>
                        <a:lnSpc>
                          <a:spcPct val="115000"/>
                        </a:lnSpc>
                        <a:spcAft>
                          <a:spcPts val="600"/>
                        </a:spcAft>
                      </a:pPr>
                      <a:r>
                        <a:rPr lang="de-DE" sz="1800" b="1" dirty="0" smtClean="0">
                          <a:latin typeface="Calibri"/>
                          <a:ea typeface="Calibri"/>
                          <a:cs typeface="Times New Roman"/>
                        </a:rPr>
                        <a:t>Nachbesprechung</a:t>
                      </a:r>
                      <a:r>
                        <a:rPr lang="de-DE" sz="1800" b="1" dirty="0">
                          <a:latin typeface="Calibri"/>
                          <a:ea typeface="Calibri"/>
                          <a:cs typeface="Times New Roman"/>
                        </a:rPr>
                        <a:t>, gemeinsames Essen/ Grillen, Klärung offener Fragen, Resttheorie.</a:t>
                      </a:r>
                      <a:endParaRPr lang="de-DE" sz="20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724009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Offenes  </a:t>
            </a:r>
            <a:r>
              <a:rPr lang="de-DE" dirty="0" err="1" smtClean="0"/>
              <a:t>Foramen</a:t>
            </a:r>
            <a:r>
              <a:rPr lang="de-DE" dirty="0" smtClean="0"/>
              <a:t> Ovale (PFO)</a:t>
            </a:r>
            <a:endParaRPr lang="de-DE" dirty="0"/>
          </a:p>
        </p:txBody>
      </p:sp>
      <p:sp>
        <p:nvSpPr>
          <p:cNvPr id="4" name="Inhaltsplatzhalter 3"/>
          <p:cNvSpPr>
            <a:spLocks noGrp="1"/>
          </p:cNvSpPr>
          <p:nvPr>
            <p:ph sz="quarter" idx="13"/>
          </p:nvPr>
        </p:nvSpPr>
        <p:spPr>
          <a:xfrm>
            <a:off x="1136650" y="1772816"/>
            <a:ext cx="8496870" cy="4536504"/>
          </a:xfrm>
        </p:spPr>
        <p:txBody>
          <a:bodyPr/>
          <a:lstStyle/>
          <a:p>
            <a:pPr>
              <a:spcAft>
                <a:spcPts val="600"/>
              </a:spcAft>
            </a:pPr>
            <a:r>
              <a:rPr lang="de-DE" sz="2400" dirty="0" smtClean="0"/>
              <a:t>Bei ca. 30 % aller Erwachsenen vorhandene Öffnung in der Herzscheidewand.</a:t>
            </a:r>
          </a:p>
          <a:p>
            <a:pPr>
              <a:spcAft>
                <a:spcPts val="600"/>
              </a:spcAft>
            </a:pPr>
            <a:r>
              <a:rPr lang="de-DE" sz="2400" dirty="0" smtClean="0"/>
              <a:t>Ein PFO erlaubt den Übertritt venösen, blasenhaltigen Blutes in den arteriellen Kreislauf.</a:t>
            </a:r>
          </a:p>
          <a:p>
            <a:pPr>
              <a:spcAft>
                <a:spcPts val="600"/>
              </a:spcAft>
            </a:pPr>
            <a:r>
              <a:rPr lang="de-DE" sz="2400" dirty="0" smtClean="0"/>
              <a:t>Öffnung kann erst bei Anstrengung oder beim </a:t>
            </a:r>
            <a:r>
              <a:rPr lang="de-DE" sz="2400" dirty="0" err="1" smtClean="0"/>
              <a:t>Valsalva</a:t>
            </a:r>
            <a:r>
              <a:rPr lang="de-DE" dirty="0" smtClean="0"/>
              <a:t>-</a:t>
            </a:r>
            <a:r>
              <a:rPr lang="de-DE" sz="2400" dirty="0" smtClean="0"/>
              <a:t>Manöver eintreten</a:t>
            </a:r>
          </a:p>
          <a:p>
            <a:pPr>
              <a:spcAft>
                <a:spcPts val="600"/>
              </a:spcAft>
            </a:pPr>
            <a:r>
              <a:rPr lang="de-DE" sz="2400" dirty="0" smtClean="0"/>
              <a:t>Tauchen trotz PFO ist möglich, auch eine Behandlung möglich (Reduzierung des </a:t>
            </a:r>
            <a:r>
              <a:rPr lang="de-DE" sz="2400" dirty="0" err="1" smtClean="0"/>
              <a:t>Schlaganfallrisikos</a:t>
            </a:r>
            <a:r>
              <a:rPr lang="de-DE" sz="2400" dirty="0" smtClean="0"/>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Risikofaktoren vermeiden</a:t>
            </a:r>
            <a:endParaRPr lang="de-DE" dirty="0"/>
          </a:p>
        </p:txBody>
      </p:sp>
      <p:sp>
        <p:nvSpPr>
          <p:cNvPr id="4" name="Inhaltsplatzhalter 3"/>
          <p:cNvSpPr>
            <a:spLocks noGrp="1"/>
          </p:cNvSpPr>
          <p:nvPr>
            <p:ph sz="quarter" idx="13"/>
          </p:nvPr>
        </p:nvSpPr>
        <p:spPr>
          <a:xfrm>
            <a:off x="1136650" y="1700808"/>
            <a:ext cx="8496870" cy="4608512"/>
          </a:xfrm>
        </p:spPr>
        <p:txBody>
          <a:bodyPr/>
          <a:lstStyle/>
          <a:p>
            <a:r>
              <a:rPr lang="de-DE" sz="2400" dirty="0"/>
              <a:t>Nicht Rauchen, keinen Alkohol oder sonstige Drogen vor dem </a:t>
            </a:r>
            <a:r>
              <a:rPr lang="de-DE" sz="2400" dirty="0" smtClean="0"/>
              <a:t>Tauchgang!</a:t>
            </a:r>
            <a:endParaRPr lang="de-DE" sz="2400" dirty="0"/>
          </a:p>
          <a:p>
            <a:r>
              <a:rPr lang="de-DE" sz="2400" dirty="0"/>
              <a:t>Ausdauertraining in den </a:t>
            </a:r>
            <a:r>
              <a:rPr lang="de-DE" sz="2400" dirty="0" smtClean="0"/>
              <a:t>vorangegangen 24 </a:t>
            </a:r>
            <a:r>
              <a:rPr lang="de-DE" sz="2400" dirty="0"/>
              <a:t>Stunden wird empfohlen (20 </a:t>
            </a:r>
            <a:r>
              <a:rPr lang="de-DE" sz="2400" dirty="0" smtClean="0"/>
              <a:t>– 60 min</a:t>
            </a:r>
            <a:r>
              <a:rPr lang="de-DE" sz="2400" dirty="0"/>
              <a:t>, keine Überanstrengung / </a:t>
            </a:r>
            <a:r>
              <a:rPr lang="de-DE" sz="2400" dirty="0" smtClean="0"/>
              <a:t>keinen Muskelkater</a:t>
            </a:r>
            <a:r>
              <a:rPr lang="de-DE" sz="2400" dirty="0"/>
              <a:t>)</a:t>
            </a:r>
          </a:p>
          <a:p>
            <a:r>
              <a:rPr lang="de-DE" sz="2400" dirty="0"/>
              <a:t>Ausreichende </a:t>
            </a:r>
            <a:r>
              <a:rPr lang="de-DE" sz="2400" dirty="0" smtClean="0"/>
              <a:t>Flüssigkeitszufuhr vor dem Tauchen</a:t>
            </a:r>
            <a:endParaRPr lang="de-DE" sz="2400" dirty="0"/>
          </a:p>
          <a:p>
            <a:r>
              <a:rPr lang="de-DE" sz="2400" dirty="0"/>
              <a:t>Anstrengung nach dem Tauchen vermeiden</a:t>
            </a:r>
            <a:r>
              <a:rPr lang="de-DE" sz="2400" dirty="0" smtClean="0"/>
              <a:t>!</a:t>
            </a:r>
          </a:p>
          <a:p>
            <a:pPr lvl="1"/>
            <a:r>
              <a:rPr lang="de-DE" dirty="0" smtClean="0"/>
              <a:t>z. B</a:t>
            </a:r>
            <a:r>
              <a:rPr lang="de-DE" dirty="0"/>
              <a:t>. die 50 Stufen am Rüttler (E3) in </a:t>
            </a:r>
            <a:r>
              <a:rPr lang="de-DE" dirty="0" smtClean="0"/>
              <a:t>Hemmoor =&gt; </a:t>
            </a:r>
            <a:r>
              <a:rPr lang="de-DE" dirty="0"/>
              <a:t/>
            </a:r>
            <a:br>
              <a:rPr lang="de-DE" dirty="0"/>
            </a:br>
            <a:r>
              <a:rPr lang="de-DE" dirty="0"/>
              <a:t>besser an der Straße raus,</a:t>
            </a:r>
          </a:p>
          <a:p>
            <a:pPr lvl="1"/>
            <a:r>
              <a:rPr lang="de-DE" dirty="0"/>
              <a:t>die Stage nicht direkt mit nach oben </a:t>
            </a:r>
            <a:r>
              <a:rPr lang="de-DE" dirty="0" smtClean="0"/>
              <a:t>nehmen</a:t>
            </a:r>
            <a:endParaRPr lang="de-DE" dirty="0"/>
          </a:p>
          <a:p>
            <a:endParaRPr lang="de-DE" dirty="0"/>
          </a:p>
        </p:txBody>
      </p:sp>
    </p:spTree>
    <p:extLst>
      <p:ext uri="{BB962C8B-B14F-4D97-AF65-F5344CB8AC3E}">
        <p14:creationId xmlns:p14="http://schemas.microsoft.com/office/powerpoint/2010/main" val="16079488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2492896"/>
            <a:ext cx="8420100" cy="1944216"/>
          </a:xfrm>
        </p:spPr>
        <p:txBody>
          <a:bodyPr/>
          <a:lstStyle/>
          <a:p>
            <a:r>
              <a:rPr lang="de-DE" dirty="0" smtClean="0"/>
              <a:t>Psychologische Aspekte</a:t>
            </a:r>
            <a:endParaRPr lang="de-DE" dirty="0"/>
          </a:p>
        </p:txBody>
      </p:sp>
    </p:spTree>
    <p:extLst>
      <p:ext uri="{BB962C8B-B14F-4D97-AF65-F5344CB8AC3E}">
        <p14:creationId xmlns:p14="http://schemas.microsoft.com/office/powerpoint/2010/main" val="8224010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Psychologie beim Tauchen?</a:t>
            </a:r>
            <a:endParaRPr lang="de-DE" dirty="0"/>
          </a:p>
        </p:txBody>
      </p:sp>
      <p:sp>
        <p:nvSpPr>
          <p:cNvPr id="4" name="Inhaltsplatzhalter 3"/>
          <p:cNvSpPr>
            <a:spLocks noGrp="1"/>
          </p:cNvSpPr>
          <p:nvPr>
            <p:ph sz="quarter" idx="13"/>
          </p:nvPr>
        </p:nvSpPr>
        <p:spPr>
          <a:xfrm>
            <a:off x="1136650" y="1340768"/>
            <a:ext cx="8496870" cy="4968552"/>
          </a:xfrm>
        </p:spPr>
        <p:txBody>
          <a:bodyPr/>
          <a:lstStyle/>
          <a:p>
            <a:r>
              <a:rPr lang="de-DE" dirty="0" smtClean="0"/>
              <a:t>Die meisten Unfälle im (Sport-) Tauchen resultieren aus mangelnder Vorbereitung und resultierender Panik.</a:t>
            </a:r>
          </a:p>
          <a:p>
            <a:r>
              <a:rPr lang="de-DE" dirty="0" smtClean="0"/>
              <a:t>Eine DCS-Behandlung ist aussichtsreicher als die Wiederbelebung eines Ertrunkenen!</a:t>
            </a:r>
          </a:p>
          <a:p>
            <a:r>
              <a:rPr lang="de-DE" dirty="0" smtClean="0"/>
              <a:t>Die meisten ertrunkenen Taucher hatten noch ihren </a:t>
            </a:r>
            <a:r>
              <a:rPr lang="de-DE" dirty="0" err="1" smtClean="0"/>
              <a:t>Bleigurt</a:t>
            </a:r>
            <a:r>
              <a:rPr lang="de-DE" dirty="0" smtClean="0"/>
              <a:t> um!</a:t>
            </a:r>
          </a:p>
          <a:p>
            <a:r>
              <a:rPr lang="de-DE" dirty="0" smtClean="0"/>
              <a:t>Panikaufstiege sollten in jedem Fall verhindert werden </a:t>
            </a:r>
            <a:br>
              <a:rPr lang="de-DE" dirty="0" smtClean="0"/>
            </a:br>
            <a:r>
              <a:rPr lang="de-DE" dirty="0" smtClean="0">
                <a:sym typeface="Wingdings" panose="05000000000000000000" pitchFamily="2" charset="2"/>
              </a:rPr>
              <a:t></a:t>
            </a:r>
            <a:r>
              <a:rPr lang="de-DE" dirty="0" smtClean="0"/>
              <a:t> Gefahr eines Lungenrisses!</a:t>
            </a:r>
          </a:p>
          <a:p>
            <a:r>
              <a:rPr lang="de-DE" dirty="0" smtClean="0"/>
              <a:t>Wenn man Panik bekommt, ist die Wahrscheinlichkeit unverletzt nach oben zu kommen nicht sehr groß!</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Ansprüche an die Psychologie</a:t>
            </a:r>
            <a:endParaRPr lang="de-DE" dirty="0"/>
          </a:p>
        </p:txBody>
      </p:sp>
      <p:sp>
        <p:nvSpPr>
          <p:cNvPr id="4" name="Inhaltsplatzhalter 3"/>
          <p:cNvSpPr>
            <a:spLocks noGrp="1"/>
          </p:cNvSpPr>
          <p:nvPr>
            <p:ph sz="quarter" idx="13"/>
          </p:nvPr>
        </p:nvSpPr>
        <p:spPr>
          <a:xfrm>
            <a:off x="1136576" y="1601416"/>
            <a:ext cx="8496870" cy="4563888"/>
          </a:xfrm>
        </p:spPr>
        <p:txBody>
          <a:bodyPr/>
          <a:lstStyle/>
          <a:p>
            <a:r>
              <a:rPr lang="de-DE" dirty="0" smtClean="0"/>
              <a:t>Aufrichtig zu sich selbst sein!</a:t>
            </a:r>
          </a:p>
          <a:p>
            <a:pPr lvl="1"/>
            <a:r>
              <a:rPr lang="de-DE" dirty="0" smtClean="0"/>
              <a:t>Habe ich ein gutes Gefühl bei dem was ich mache?</a:t>
            </a:r>
          </a:p>
          <a:p>
            <a:pPr lvl="1"/>
            <a:r>
              <a:rPr lang="de-DE" dirty="0" smtClean="0"/>
              <a:t>Kann ich mir Vorstellen die Situation allein zu bewältigen?</a:t>
            </a:r>
          </a:p>
          <a:p>
            <a:pPr lvl="1"/>
            <a:r>
              <a:rPr lang="de-DE" dirty="0" smtClean="0"/>
              <a:t>Bei anspruchsvollen Tauchgängen findet 80 % des Tauchgangs im Kopf statt!</a:t>
            </a:r>
          </a:p>
          <a:p>
            <a:pPr>
              <a:spcAft>
                <a:spcPts val="600"/>
              </a:spcAft>
            </a:pPr>
            <a:r>
              <a:rPr lang="de-DE" dirty="0" smtClean="0"/>
              <a:t>Selbstvertrauen entwickeln</a:t>
            </a:r>
          </a:p>
          <a:p>
            <a:pPr lvl="1"/>
            <a:r>
              <a:rPr lang="de-DE" dirty="0" smtClean="0"/>
              <a:t>Durch Übungstauchgänge</a:t>
            </a:r>
          </a:p>
          <a:p>
            <a:pPr lvl="1"/>
            <a:r>
              <a:rPr lang="de-DE" dirty="0" smtClean="0"/>
              <a:t>Erfahrung kommt mit dem Wiederholen von Übungen</a:t>
            </a:r>
            <a:br>
              <a:rPr lang="de-DE" dirty="0" smtClean="0"/>
            </a:br>
            <a:r>
              <a:rPr lang="de-DE" dirty="0" smtClean="0"/>
              <a:t>und häufigem Tun! </a:t>
            </a:r>
          </a:p>
          <a:p>
            <a:pPr lvl="1"/>
            <a:r>
              <a:rPr lang="de-DE" dirty="0" smtClean="0"/>
              <a:t>Verschiebung von aktivem Tun zum routinierten unbewussten Handeln</a:t>
            </a:r>
          </a:p>
          <a:p>
            <a:pPr lvl="1"/>
            <a:endParaRPr lang="de-DE" dirty="0" smtClean="0"/>
          </a:p>
          <a:p>
            <a:pPr lvl="1">
              <a:buNone/>
            </a:pPr>
            <a:r>
              <a:rPr lang="de-DE" b="1" dirty="0" smtClean="0"/>
              <a:t>In jeden Tauchgang sollte eine kleine Übung eingebaut sein!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4568" y="130622"/>
            <a:ext cx="6984776" cy="922114"/>
          </a:xfrm>
        </p:spPr>
        <p:txBody>
          <a:bodyPr/>
          <a:lstStyle/>
          <a:p>
            <a:r>
              <a:rPr lang="de-DE" dirty="0" smtClean="0"/>
              <a:t>Psychologische Einflüsse beim (Tief-)Tauchen</a:t>
            </a:r>
            <a:endParaRPr lang="de-DE" dirty="0"/>
          </a:p>
        </p:txBody>
      </p:sp>
      <p:sp>
        <p:nvSpPr>
          <p:cNvPr id="4" name="Inhaltsplatzhalter 3"/>
          <p:cNvSpPr>
            <a:spLocks noGrp="1"/>
          </p:cNvSpPr>
          <p:nvPr>
            <p:ph sz="quarter" idx="13"/>
          </p:nvPr>
        </p:nvSpPr>
        <p:spPr>
          <a:xfrm>
            <a:off x="1136576" y="1556792"/>
            <a:ext cx="8496870" cy="4608512"/>
          </a:xfrm>
        </p:spPr>
        <p:txBody>
          <a:bodyPr/>
          <a:lstStyle/>
          <a:p>
            <a:r>
              <a:rPr lang="de-DE" sz="2400" dirty="0" smtClean="0"/>
              <a:t>Helligkeit reduziert (oder nicht mehr vorhanden)</a:t>
            </a:r>
          </a:p>
          <a:p>
            <a:pPr lvl="1"/>
            <a:r>
              <a:rPr lang="de-DE" sz="2000" dirty="0" smtClean="0"/>
              <a:t>Beschränkte Sichtweite</a:t>
            </a:r>
          </a:p>
          <a:p>
            <a:pPr lvl="1"/>
            <a:r>
              <a:rPr lang="de-DE" sz="2000" dirty="0" smtClean="0"/>
              <a:t>Lampe als zusätzliches Instrument notwendig</a:t>
            </a:r>
          </a:p>
          <a:p>
            <a:pPr lvl="1"/>
            <a:r>
              <a:rPr lang="de-DE" sz="2000" dirty="0" smtClean="0"/>
              <a:t>Instrumente nicht mehr direkt ablesbar</a:t>
            </a:r>
          </a:p>
          <a:p>
            <a:pPr lvl="1"/>
            <a:r>
              <a:rPr lang="de-DE" sz="2000" dirty="0" smtClean="0"/>
              <a:t>Equipment nicht mehr sichtbar</a:t>
            </a:r>
          </a:p>
          <a:p>
            <a:r>
              <a:rPr lang="de-DE" sz="2400" dirty="0" smtClean="0"/>
              <a:t>Große Tiefe</a:t>
            </a:r>
          </a:p>
          <a:p>
            <a:pPr lvl="1"/>
            <a:r>
              <a:rPr lang="de-DE" sz="2000" dirty="0" smtClean="0"/>
              <a:t>Auftauchen nicht mehr sofort möglich</a:t>
            </a:r>
          </a:p>
          <a:p>
            <a:pPr lvl="1"/>
            <a:r>
              <a:rPr lang="de-DE" sz="2000" dirty="0" smtClean="0"/>
              <a:t>Große Zahl auf dem Tiefenmesser</a:t>
            </a:r>
          </a:p>
          <a:p>
            <a:r>
              <a:rPr lang="de-DE" sz="2400" dirty="0" smtClean="0"/>
              <a:t>Andere Körperwahrnehmung</a:t>
            </a:r>
          </a:p>
          <a:p>
            <a:pPr lvl="1"/>
            <a:r>
              <a:rPr lang="de-DE" sz="2000" dirty="0" smtClean="0"/>
              <a:t>Erhöhter Druck</a:t>
            </a:r>
          </a:p>
          <a:p>
            <a:pPr lvl="1"/>
            <a:r>
              <a:rPr lang="de-DE" sz="2000" dirty="0" smtClean="0"/>
              <a:t>Erschwertes Einatmen (siehe Physik)</a:t>
            </a:r>
          </a:p>
          <a:p>
            <a:pPr lvl="1"/>
            <a:r>
              <a:rPr lang="de-DE" sz="2000" dirty="0" smtClean="0"/>
              <a:t>Tiefenrauschsymptomatik</a:t>
            </a:r>
            <a:endParaRPr lang="de-DE" sz="20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Bewusstsein entwickeln</a:t>
            </a:r>
            <a:endParaRPr lang="de-DE" dirty="0"/>
          </a:p>
        </p:txBody>
      </p:sp>
      <p:sp>
        <p:nvSpPr>
          <p:cNvPr id="4" name="Inhaltsplatzhalter 3"/>
          <p:cNvSpPr>
            <a:spLocks noGrp="1"/>
          </p:cNvSpPr>
          <p:nvPr>
            <p:ph sz="quarter" idx="13"/>
          </p:nvPr>
        </p:nvSpPr>
        <p:spPr/>
        <p:txBody>
          <a:bodyPr/>
          <a:lstStyle/>
          <a:p>
            <a:r>
              <a:rPr lang="de-DE" sz="2400" dirty="0" err="1" smtClean="0"/>
              <a:t>Awareness</a:t>
            </a:r>
            <a:r>
              <a:rPr lang="de-DE" sz="2400" dirty="0" smtClean="0"/>
              <a:t> (engl. „Bewusstsein“ oder „</a:t>
            </a:r>
            <a:r>
              <a:rPr lang="de-DE" sz="2400" dirty="0" err="1" smtClean="0"/>
              <a:t>Gewahrsein</a:t>
            </a:r>
            <a:r>
              <a:rPr lang="de-DE" sz="2400" dirty="0" smtClean="0"/>
              <a:t>“, auch übersetzt als „Bewusstheit“)</a:t>
            </a:r>
          </a:p>
          <a:p>
            <a:endParaRPr lang="de-DE" sz="2400" dirty="0" smtClean="0"/>
          </a:p>
          <a:p>
            <a:r>
              <a:rPr lang="de-DE" sz="2400" dirty="0" smtClean="0"/>
              <a:t>Ständiges Wissen um den Tauchgang</a:t>
            </a:r>
          </a:p>
          <a:p>
            <a:pPr lvl="1"/>
            <a:r>
              <a:rPr lang="de-DE" dirty="0" smtClean="0"/>
              <a:t>Was mache ich gerade? </a:t>
            </a:r>
          </a:p>
          <a:p>
            <a:pPr lvl="1"/>
            <a:r>
              <a:rPr lang="de-DE" dirty="0" smtClean="0"/>
              <a:t>Wie fühle ich mich?</a:t>
            </a:r>
          </a:p>
          <a:p>
            <a:pPr lvl="1"/>
            <a:r>
              <a:rPr lang="de-DE" dirty="0" smtClean="0"/>
              <a:t>Wo ist/sind mein(e) Tauchpartner?</a:t>
            </a:r>
          </a:p>
          <a:p>
            <a:pPr lvl="1"/>
            <a:r>
              <a:rPr lang="de-DE" dirty="0" smtClean="0"/>
              <a:t>Wo befinden wir uns? </a:t>
            </a:r>
          </a:p>
          <a:p>
            <a:pPr lvl="1"/>
            <a:r>
              <a:rPr lang="de-DE" dirty="0" smtClean="0"/>
              <a:t>Wo befinde wir uns in der Run-time?</a:t>
            </a:r>
          </a:p>
          <a:p>
            <a:pPr lvl="1"/>
            <a:r>
              <a:rPr lang="de-DE" dirty="0" smtClean="0"/>
              <a:t>Was muss ich noch tun?</a:t>
            </a:r>
          </a:p>
          <a:p>
            <a:pPr>
              <a:buNone/>
            </a:pPr>
            <a:endParaRPr lang="de-DE" dirty="0"/>
          </a:p>
        </p:txBody>
      </p:sp>
      <p:grpSp>
        <p:nvGrpSpPr>
          <p:cNvPr id="14" name="Gruppieren 13"/>
          <p:cNvGrpSpPr/>
          <p:nvPr/>
        </p:nvGrpSpPr>
        <p:grpSpPr>
          <a:xfrm>
            <a:off x="6753200" y="2276872"/>
            <a:ext cx="2520280" cy="2448272"/>
            <a:chOff x="6753200" y="2276872"/>
            <a:chExt cx="2520280" cy="2448272"/>
          </a:xfrm>
        </p:grpSpPr>
        <p:sp>
          <p:nvSpPr>
            <p:cNvPr id="9" name="Ellipse 8"/>
            <p:cNvSpPr/>
            <p:nvPr/>
          </p:nvSpPr>
          <p:spPr>
            <a:xfrm>
              <a:off x="6753200" y="2276872"/>
              <a:ext cx="2520280"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7401272" y="4149080"/>
              <a:ext cx="1197700" cy="461665"/>
            </a:xfrm>
            <a:prstGeom prst="rect">
              <a:avLst/>
            </a:prstGeom>
          </p:spPr>
          <p:txBody>
            <a:bodyPr wrap="none">
              <a:spAutoFit/>
            </a:bodyPr>
            <a:lstStyle/>
            <a:p>
              <a:r>
                <a:rPr lang="de-DE" b="1" dirty="0" smtClean="0">
                  <a:latin typeface="Calibri" pitchFamily="34" charset="0"/>
                  <a:sym typeface="Wingdings" pitchFamily="2" charset="2"/>
                </a:rPr>
                <a:t>Umwelt</a:t>
              </a:r>
              <a:endParaRPr lang="de-DE" b="1" dirty="0"/>
            </a:p>
          </p:txBody>
        </p:sp>
        <p:grpSp>
          <p:nvGrpSpPr>
            <p:cNvPr id="3" name="Gruppieren 13"/>
            <p:cNvGrpSpPr/>
            <p:nvPr/>
          </p:nvGrpSpPr>
          <p:grpSpPr>
            <a:xfrm>
              <a:off x="7113240" y="2708920"/>
              <a:ext cx="1800200" cy="1368152"/>
              <a:chOff x="7113240" y="2708920"/>
              <a:chExt cx="1800200" cy="1368152"/>
            </a:xfrm>
          </p:grpSpPr>
          <p:sp>
            <p:nvSpPr>
              <p:cNvPr id="8" name="Ellipse 7"/>
              <p:cNvSpPr/>
              <p:nvPr/>
            </p:nvSpPr>
            <p:spPr>
              <a:xfrm>
                <a:off x="7113240" y="2708920"/>
                <a:ext cx="180020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545288" y="3501008"/>
                <a:ext cx="1008033" cy="461665"/>
              </a:xfrm>
              <a:prstGeom prst="rect">
                <a:avLst/>
              </a:prstGeom>
            </p:spPr>
            <p:txBody>
              <a:bodyPr wrap="none">
                <a:spAutoFit/>
              </a:bodyPr>
              <a:lstStyle/>
              <a:p>
                <a:r>
                  <a:rPr lang="de-DE" b="1" dirty="0" smtClean="0">
                    <a:latin typeface="Calibri" pitchFamily="34" charset="0"/>
                    <a:sym typeface="Wingdings" pitchFamily="2" charset="2"/>
                  </a:rPr>
                  <a:t>TEAM </a:t>
                </a:r>
                <a:endParaRPr lang="de-DE" b="1" dirty="0"/>
              </a:p>
            </p:txBody>
          </p:sp>
        </p:grpSp>
        <p:grpSp>
          <p:nvGrpSpPr>
            <p:cNvPr id="5" name="Gruppieren 12"/>
            <p:cNvGrpSpPr/>
            <p:nvPr/>
          </p:nvGrpSpPr>
          <p:grpSpPr>
            <a:xfrm>
              <a:off x="7617296" y="2924944"/>
              <a:ext cx="792088" cy="576064"/>
              <a:chOff x="6609184" y="5013176"/>
              <a:chExt cx="792088" cy="576064"/>
            </a:xfrm>
          </p:grpSpPr>
          <p:sp>
            <p:nvSpPr>
              <p:cNvPr id="7" name="Ellipse 6"/>
              <p:cNvSpPr/>
              <p:nvPr/>
            </p:nvSpPr>
            <p:spPr>
              <a:xfrm>
                <a:off x="6609184" y="5013176"/>
                <a:ext cx="792088" cy="5760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6681192" y="5085184"/>
                <a:ext cx="686406" cy="461665"/>
              </a:xfrm>
              <a:prstGeom prst="rect">
                <a:avLst/>
              </a:prstGeom>
            </p:spPr>
            <p:txBody>
              <a:bodyPr wrap="none">
                <a:spAutoFit/>
              </a:bodyPr>
              <a:lstStyle/>
              <a:p>
                <a:r>
                  <a:rPr lang="de-DE" b="1" dirty="0" smtClean="0">
                    <a:latin typeface="Calibri" pitchFamily="34" charset="0"/>
                  </a:rPr>
                  <a:t>ICH </a:t>
                </a:r>
                <a:endParaRPr lang="de-DE" b="1" dirty="0"/>
              </a:p>
            </p:txBody>
          </p:sp>
        </p:gr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2492896"/>
            <a:ext cx="8420100" cy="1944216"/>
          </a:xfrm>
        </p:spPr>
        <p:txBody>
          <a:bodyPr/>
          <a:lstStyle/>
          <a:p>
            <a:r>
              <a:rPr lang="de-DE" dirty="0" smtClean="0"/>
              <a:t>Physikalische Aspekte</a:t>
            </a:r>
            <a:endParaRPr lang="de-DE"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Vereisung der ersten Stufe</a:t>
            </a:r>
            <a:endParaRPr lang="de-DE" dirty="0"/>
          </a:p>
        </p:txBody>
      </p:sp>
      <p:sp>
        <p:nvSpPr>
          <p:cNvPr id="4" name="Inhaltsplatzhalter 3"/>
          <p:cNvSpPr>
            <a:spLocks noGrp="1"/>
          </p:cNvSpPr>
          <p:nvPr>
            <p:ph sz="quarter" idx="13"/>
          </p:nvPr>
        </p:nvSpPr>
        <p:spPr>
          <a:xfrm>
            <a:off x="1136650" y="1484784"/>
            <a:ext cx="8496870" cy="4824536"/>
          </a:xfrm>
        </p:spPr>
        <p:txBody>
          <a:bodyPr/>
          <a:lstStyle/>
          <a:p>
            <a:r>
              <a:rPr lang="de-DE" sz="2400" dirty="0" smtClean="0"/>
              <a:t>Bei Entspannung eines Gases kühlt sich dieses ab (Ideales Gasgesetz), durch zusätzliche Drosselung wird dieser Effekt weiter verstärkt (</a:t>
            </a:r>
            <a:r>
              <a:rPr lang="de-DE" dirty="0" smtClean="0"/>
              <a:t>Joule-Thompson-Effekt).</a:t>
            </a:r>
            <a:endParaRPr lang="de-DE" sz="2400" dirty="0" smtClean="0"/>
          </a:p>
          <a:p>
            <a:r>
              <a:rPr lang="de-DE" sz="2400" dirty="0" smtClean="0"/>
              <a:t>Die Abkühlung der ersten Stufe (bei Belastung) kann bis zu </a:t>
            </a:r>
            <a:br>
              <a:rPr lang="de-DE" sz="2400" dirty="0" smtClean="0"/>
            </a:br>
            <a:r>
              <a:rPr lang="de-DE" sz="2400" dirty="0" smtClean="0"/>
              <a:t>-40 °C betragen, bei Umgebungstemperaturen von ca. 4-5 °C droht eine </a:t>
            </a:r>
            <a:r>
              <a:rPr lang="de-DE" sz="2400" b="1" dirty="0" smtClean="0"/>
              <a:t>Vereisung</a:t>
            </a:r>
            <a:r>
              <a:rPr lang="de-DE" sz="2400" dirty="0" smtClean="0"/>
              <a:t> der ersten Stufe!</a:t>
            </a:r>
          </a:p>
          <a:p>
            <a:pPr marL="457200" indent="-457200"/>
            <a:r>
              <a:rPr lang="de-DE" dirty="0" smtClean="0"/>
              <a:t>Lösungsstrategien:</a:t>
            </a:r>
          </a:p>
          <a:p>
            <a:pPr marL="857250" lvl="1" indent="-457200"/>
            <a:r>
              <a:rPr lang="de-DE" dirty="0" smtClean="0"/>
              <a:t>Ruhe bewahren!</a:t>
            </a:r>
          </a:p>
          <a:p>
            <a:pPr marL="857250" lvl="1" indent="-457200"/>
            <a:r>
              <a:rPr lang="de-DE" dirty="0" smtClean="0"/>
              <a:t>Ventilmanagement (am besten selber können)</a:t>
            </a:r>
          </a:p>
          <a:p>
            <a:pPr marL="857250" lvl="1" indent="-457200"/>
            <a:r>
              <a:rPr lang="de-DE" dirty="0" smtClean="0"/>
              <a:t>Austauchen</a:t>
            </a:r>
          </a:p>
          <a:p>
            <a:pPr marL="457200" indent="-457200"/>
            <a:endParaRPr lang="de-DE" dirty="0" smtClean="0"/>
          </a:p>
          <a:p>
            <a:pPr marL="457200" indent="-457200"/>
            <a:endParaRPr lang="de-DE"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Physikalische Aspekte</a:t>
            </a:r>
            <a:endParaRPr lang="de-DE" dirty="0"/>
          </a:p>
        </p:txBody>
      </p:sp>
      <p:sp>
        <p:nvSpPr>
          <p:cNvPr id="4" name="Inhaltsplatzhalter 3"/>
          <p:cNvSpPr>
            <a:spLocks noGrp="1"/>
          </p:cNvSpPr>
          <p:nvPr>
            <p:ph sz="quarter" idx="13"/>
          </p:nvPr>
        </p:nvSpPr>
        <p:spPr/>
        <p:txBody>
          <a:bodyPr/>
          <a:lstStyle/>
          <a:p>
            <a:pPr>
              <a:spcAft>
                <a:spcPts val="1200"/>
              </a:spcAft>
            </a:pPr>
            <a:r>
              <a:rPr lang="de-DE" sz="2400" dirty="0" smtClean="0"/>
              <a:t>Das </a:t>
            </a:r>
            <a:r>
              <a:rPr lang="de-DE" sz="2400" dirty="0" err="1" smtClean="0"/>
              <a:t>Atemgas</a:t>
            </a:r>
            <a:r>
              <a:rPr lang="de-DE" sz="2400" dirty="0" smtClean="0"/>
              <a:t> wird mit zunehmender Tiefe dichter</a:t>
            </a:r>
          </a:p>
          <a:p>
            <a:pPr lvl="1">
              <a:spcAft>
                <a:spcPts val="1200"/>
              </a:spcAft>
            </a:pPr>
            <a:r>
              <a:rPr lang="de-DE" sz="2000" dirty="0" smtClean="0"/>
              <a:t>Luft wird „fett“</a:t>
            </a:r>
          </a:p>
          <a:p>
            <a:pPr lvl="1">
              <a:spcAft>
                <a:spcPts val="1200"/>
              </a:spcAft>
            </a:pPr>
            <a:r>
              <a:rPr lang="de-DE" sz="2000" dirty="0" smtClean="0"/>
              <a:t>Verwirbelungen beim Einatmen in den Atemwegen nehmen zu</a:t>
            </a:r>
          </a:p>
          <a:p>
            <a:pPr lvl="1">
              <a:spcAft>
                <a:spcPts val="1200"/>
              </a:spcAft>
            </a:pPr>
            <a:r>
              <a:rPr lang="de-DE" sz="2000" dirty="0" smtClean="0"/>
              <a:t>Das Einatmen fällt schwerer</a:t>
            </a:r>
          </a:p>
          <a:p>
            <a:pPr>
              <a:spcAft>
                <a:spcPts val="1200"/>
              </a:spcAft>
            </a:pPr>
            <a:r>
              <a:rPr lang="de-DE" sz="2400" dirty="0" smtClean="0"/>
              <a:t>Beim Tauchen mit Neoprenanzügen nimmt der Auftrieb mit zunehmender Tiefe ab.</a:t>
            </a:r>
            <a:endParaRPr lang="de-DE" dirty="0" smtClean="0"/>
          </a:p>
          <a:p>
            <a:pPr>
              <a:spcAft>
                <a:spcPts val="1200"/>
              </a:spcAft>
            </a:pPr>
            <a:r>
              <a:rPr lang="de-DE" sz="2400" dirty="0" smtClean="0"/>
              <a:t>Beim Tauchen mit Neoprenanzügen nimmt die Isolation mit zunehmender Tiefe ab!</a:t>
            </a:r>
          </a:p>
          <a:p>
            <a:pPr>
              <a:buNone/>
            </a:pPr>
            <a:endParaRPr lang="de-DE" sz="24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Zeitplanung – Tag 2</a:t>
            </a:r>
            <a:endParaRPr lang="de-DE" dirty="0"/>
          </a:p>
        </p:txBody>
      </p:sp>
      <p:graphicFrame>
        <p:nvGraphicFramePr>
          <p:cNvPr id="5" name="Inhaltsplatzhalter 4"/>
          <p:cNvGraphicFramePr>
            <a:graphicFrameLocks noGrp="1"/>
          </p:cNvGraphicFramePr>
          <p:nvPr>
            <p:ph sz="quarter" idx="13"/>
            <p:extLst>
              <p:ext uri="{D42A27DB-BD31-4B8C-83A1-F6EECF244321}">
                <p14:modId xmlns:p14="http://schemas.microsoft.com/office/powerpoint/2010/main" val="2168882190"/>
              </p:ext>
            </p:extLst>
          </p:nvPr>
        </p:nvGraphicFramePr>
        <p:xfrm>
          <a:off x="1136576" y="1628800"/>
          <a:ext cx="8353426" cy="4069141"/>
        </p:xfrm>
        <a:graphic>
          <a:graphicData uri="http://schemas.openxmlformats.org/drawingml/2006/table">
            <a:tbl>
              <a:tblPr firstRow="1" bandRow="1">
                <a:tableStyleId>{5C22544A-7EE6-4342-B048-85BDC9FD1C3A}</a:tableStyleId>
              </a:tblPr>
              <a:tblGrid>
                <a:gridCol w="4176713"/>
                <a:gridCol w="4176713"/>
              </a:tblGrid>
              <a:tr h="568480">
                <a:tc>
                  <a:txBody>
                    <a:bodyPr/>
                    <a:lstStyle/>
                    <a:p>
                      <a:pPr>
                        <a:lnSpc>
                          <a:spcPct val="115000"/>
                        </a:lnSpc>
                        <a:spcAft>
                          <a:spcPts val="600"/>
                        </a:spcAft>
                      </a:pPr>
                      <a:r>
                        <a:rPr lang="de-DE" sz="1800" b="1" dirty="0">
                          <a:latin typeface="Calibri"/>
                          <a:ea typeface="Calibri"/>
                          <a:cs typeface="Times New Roman"/>
                        </a:rPr>
                        <a:t>Uhrzeit</a:t>
                      </a:r>
                      <a:endParaRPr lang="de-DE" sz="2000" dirty="0">
                        <a:latin typeface="Calibri"/>
                        <a:ea typeface="Calibri"/>
                        <a:cs typeface="Times New Roman"/>
                      </a:endParaRPr>
                    </a:p>
                  </a:txBody>
                  <a:tcPr marL="68580" marR="68580" marT="0" marB="0"/>
                </a:tc>
                <a:tc>
                  <a:txBody>
                    <a:bodyPr/>
                    <a:lstStyle/>
                    <a:p>
                      <a:pPr>
                        <a:lnSpc>
                          <a:spcPct val="115000"/>
                        </a:lnSpc>
                        <a:spcAft>
                          <a:spcPts val="600"/>
                        </a:spcAft>
                      </a:pPr>
                      <a:r>
                        <a:rPr lang="de-DE" sz="1800" b="1">
                          <a:latin typeface="Calibri"/>
                          <a:ea typeface="Calibri"/>
                          <a:cs typeface="Times New Roman"/>
                        </a:rPr>
                        <a:t>Aktion</a:t>
                      </a:r>
                      <a:endParaRPr lang="de-DE" sz="2000">
                        <a:latin typeface="Calibri"/>
                        <a:ea typeface="Calibri"/>
                        <a:cs typeface="Times New Roman"/>
                      </a:endParaRPr>
                    </a:p>
                  </a:txBody>
                  <a:tcPr marL="68580" marR="68580" marT="0" marB="0"/>
                </a:tc>
              </a:tr>
              <a:tr h="649411">
                <a:tc>
                  <a:txBody>
                    <a:bodyPr/>
                    <a:lstStyle/>
                    <a:p>
                      <a:pPr>
                        <a:lnSpc>
                          <a:spcPct val="115000"/>
                        </a:lnSpc>
                        <a:spcAft>
                          <a:spcPts val="600"/>
                        </a:spcAft>
                      </a:pPr>
                      <a:r>
                        <a:rPr lang="de-DE" sz="1800" b="1">
                          <a:latin typeface="Calibri"/>
                          <a:ea typeface="Calibri"/>
                          <a:cs typeface="Times New Roman"/>
                        </a:rPr>
                        <a:t>8 - 9 Uhr</a:t>
                      </a:r>
                      <a:endParaRPr lang="de-DE" sz="2000">
                        <a:latin typeface="Calibri"/>
                        <a:ea typeface="Calibri"/>
                        <a:cs typeface="Times New Roman"/>
                      </a:endParaRPr>
                    </a:p>
                  </a:txBody>
                  <a:tcPr marL="68580" marR="68580" marT="0" marB="0"/>
                </a:tc>
                <a:tc>
                  <a:txBody>
                    <a:bodyPr/>
                    <a:lstStyle/>
                    <a:p>
                      <a:pPr>
                        <a:lnSpc>
                          <a:spcPct val="115000"/>
                        </a:lnSpc>
                        <a:spcAft>
                          <a:spcPts val="600"/>
                        </a:spcAft>
                      </a:pPr>
                      <a:r>
                        <a:rPr lang="de-DE" sz="1800" b="1">
                          <a:latin typeface="Calibri"/>
                          <a:ea typeface="Calibri"/>
                          <a:cs typeface="Times New Roman"/>
                        </a:rPr>
                        <a:t>Aufstehen und gemeinsames Frühstück</a:t>
                      </a:r>
                      <a:endParaRPr lang="de-DE" sz="2000">
                        <a:latin typeface="Calibri"/>
                        <a:ea typeface="Calibri"/>
                        <a:cs typeface="Times New Roman"/>
                      </a:endParaRPr>
                    </a:p>
                  </a:txBody>
                  <a:tcPr marL="68580" marR="68580" marT="0" marB="0"/>
                </a:tc>
              </a:tr>
              <a:tr h="649411">
                <a:tc>
                  <a:txBody>
                    <a:bodyPr/>
                    <a:lstStyle/>
                    <a:p>
                      <a:pPr>
                        <a:lnSpc>
                          <a:spcPct val="115000"/>
                        </a:lnSpc>
                        <a:spcAft>
                          <a:spcPts val="600"/>
                        </a:spcAft>
                      </a:pPr>
                      <a:r>
                        <a:rPr lang="de-DE" sz="1800" b="1" dirty="0">
                          <a:latin typeface="Calibri"/>
                          <a:ea typeface="Calibri"/>
                          <a:cs typeface="Times New Roman"/>
                        </a:rPr>
                        <a:t>10 - 11 Uhr</a:t>
                      </a:r>
                      <a:endParaRPr lang="de-DE" sz="2000" dirty="0">
                        <a:latin typeface="Calibri"/>
                        <a:ea typeface="Calibri"/>
                        <a:cs typeface="Times New Roman"/>
                      </a:endParaRPr>
                    </a:p>
                  </a:txBody>
                  <a:tcPr marL="68580" marR="68580" marT="0" marB="0"/>
                </a:tc>
                <a:tc>
                  <a:txBody>
                    <a:bodyPr/>
                    <a:lstStyle/>
                    <a:p>
                      <a:pPr>
                        <a:lnSpc>
                          <a:spcPct val="115000"/>
                        </a:lnSpc>
                        <a:spcAft>
                          <a:spcPts val="600"/>
                        </a:spcAft>
                      </a:pPr>
                      <a:r>
                        <a:rPr lang="de-DE" sz="1800" b="1">
                          <a:latin typeface="Calibri"/>
                          <a:ea typeface="Calibri"/>
                          <a:cs typeface="Times New Roman"/>
                        </a:rPr>
                        <a:t>Klärung offener Fragen</a:t>
                      </a:r>
                      <a:endParaRPr lang="de-DE" sz="2000">
                        <a:latin typeface="Calibri"/>
                        <a:ea typeface="Calibri"/>
                        <a:cs typeface="Times New Roman"/>
                      </a:endParaRPr>
                    </a:p>
                  </a:txBody>
                  <a:tcPr marL="68580" marR="68580" marT="0" marB="0"/>
                </a:tc>
              </a:tr>
              <a:tr h="983948">
                <a:tc>
                  <a:txBody>
                    <a:bodyPr/>
                    <a:lstStyle/>
                    <a:p>
                      <a:pPr>
                        <a:lnSpc>
                          <a:spcPct val="115000"/>
                        </a:lnSpc>
                        <a:spcAft>
                          <a:spcPts val="600"/>
                        </a:spcAft>
                      </a:pPr>
                      <a:r>
                        <a:rPr lang="de-DE" sz="1800" b="1">
                          <a:latin typeface="Calibri"/>
                          <a:ea typeface="Calibri"/>
                          <a:cs typeface="Times New Roman"/>
                        </a:rPr>
                        <a:t>11 - 14 Uhr</a:t>
                      </a:r>
                      <a:endParaRPr lang="de-DE" sz="2000">
                        <a:latin typeface="Calibri"/>
                        <a:ea typeface="Calibri"/>
                        <a:cs typeface="Times New Roman"/>
                      </a:endParaRPr>
                    </a:p>
                  </a:txBody>
                  <a:tcPr marL="68580" marR="68580" marT="0" marB="0"/>
                </a:tc>
                <a:tc>
                  <a:txBody>
                    <a:bodyPr/>
                    <a:lstStyle/>
                    <a:p>
                      <a:pPr>
                        <a:lnSpc>
                          <a:spcPct val="115000"/>
                        </a:lnSpc>
                        <a:spcAft>
                          <a:spcPts val="600"/>
                        </a:spcAft>
                      </a:pPr>
                      <a:r>
                        <a:rPr lang="de-DE" sz="1800" b="1" dirty="0">
                          <a:latin typeface="Calibri"/>
                          <a:ea typeface="Calibri"/>
                          <a:cs typeface="Times New Roman"/>
                        </a:rPr>
                        <a:t>Tauchgang 3 (Tieftauchgang) inkl. Vor- und Nachbereitung</a:t>
                      </a:r>
                      <a:endParaRPr lang="de-DE" sz="2000" dirty="0">
                        <a:latin typeface="Calibri"/>
                        <a:ea typeface="Calibri"/>
                        <a:cs typeface="Times New Roman"/>
                      </a:endParaRPr>
                    </a:p>
                  </a:txBody>
                  <a:tcPr marL="68580" marR="68580" marT="0" marB="0"/>
                </a:tc>
              </a:tr>
              <a:tr h="568480">
                <a:tc>
                  <a:txBody>
                    <a:bodyPr/>
                    <a:lstStyle/>
                    <a:p>
                      <a:pPr>
                        <a:lnSpc>
                          <a:spcPct val="115000"/>
                        </a:lnSpc>
                        <a:spcAft>
                          <a:spcPts val="600"/>
                        </a:spcAft>
                      </a:pPr>
                      <a:r>
                        <a:rPr lang="de-DE" sz="1800" b="1">
                          <a:latin typeface="Calibri"/>
                          <a:ea typeface="Calibri"/>
                          <a:cs typeface="Times New Roman"/>
                        </a:rPr>
                        <a:t>14 - 15 Uhr</a:t>
                      </a:r>
                      <a:endParaRPr lang="de-DE" sz="2000">
                        <a:latin typeface="Calibri"/>
                        <a:ea typeface="Calibri"/>
                        <a:cs typeface="Times New Roman"/>
                      </a:endParaRPr>
                    </a:p>
                  </a:txBody>
                  <a:tcPr marL="68580" marR="68580" marT="0" marB="0"/>
                </a:tc>
                <a:tc>
                  <a:txBody>
                    <a:bodyPr/>
                    <a:lstStyle/>
                    <a:p>
                      <a:pPr>
                        <a:lnSpc>
                          <a:spcPct val="115000"/>
                        </a:lnSpc>
                        <a:spcAft>
                          <a:spcPts val="600"/>
                        </a:spcAft>
                      </a:pPr>
                      <a:r>
                        <a:rPr lang="de-DE" sz="1800" b="1" dirty="0">
                          <a:latin typeface="Calibri"/>
                          <a:ea typeface="Calibri"/>
                          <a:cs typeface="Times New Roman"/>
                        </a:rPr>
                        <a:t>Nachbereitung des SK und offizielles Ende </a:t>
                      </a:r>
                      <a:endParaRPr lang="de-DE" sz="2000" dirty="0">
                        <a:latin typeface="Calibri"/>
                        <a:ea typeface="Calibri"/>
                        <a:cs typeface="Times New Roman"/>
                      </a:endParaRPr>
                    </a:p>
                  </a:txBody>
                  <a:tcPr marL="68580" marR="68580" marT="0" marB="0"/>
                </a:tc>
              </a:tr>
              <a:tr h="649411">
                <a:tc>
                  <a:txBody>
                    <a:bodyPr/>
                    <a:lstStyle/>
                    <a:p>
                      <a:pPr>
                        <a:lnSpc>
                          <a:spcPct val="115000"/>
                        </a:lnSpc>
                        <a:spcAft>
                          <a:spcPts val="600"/>
                        </a:spcAft>
                      </a:pPr>
                      <a:r>
                        <a:rPr lang="de-DE" sz="1800" b="1" dirty="0">
                          <a:latin typeface="Calibri"/>
                          <a:ea typeface="Calibri"/>
                          <a:cs typeface="Times New Roman"/>
                        </a:rPr>
                        <a:t>15 </a:t>
                      </a:r>
                      <a:r>
                        <a:rPr lang="de-DE" sz="1800" b="1" dirty="0" smtClean="0">
                          <a:latin typeface="Calibri"/>
                          <a:ea typeface="Calibri"/>
                          <a:cs typeface="Times New Roman"/>
                        </a:rPr>
                        <a:t>- 18 </a:t>
                      </a:r>
                      <a:r>
                        <a:rPr lang="de-DE" sz="1800" b="1" dirty="0">
                          <a:latin typeface="Calibri"/>
                          <a:ea typeface="Calibri"/>
                          <a:cs typeface="Times New Roman"/>
                        </a:rPr>
                        <a:t>Uhr</a:t>
                      </a:r>
                      <a:endParaRPr lang="de-DE" sz="2000" dirty="0">
                        <a:latin typeface="Calibri"/>
                        <a:ea typeface="Calibri"/>
                        <a:cs typeface="Times New Roman"/>
                      </a:endParaRPr>
                    </a:p>
                  </a:txBody>
                  <a:tcPr marL="68580" marR="68580" marT="0" marB="0"/>
                </a:tc>
                <a:tc>
                  <a:txBody>
                    <a:bodyPr/>
                    <a:lstStyle/>
                    <a:p>
                      <a:pPr>
                        <a:lnSpc>
                          <a:spcPct val="115000"/>
                        </a:lnSpc>
                        <a:spcAft>
                          <a:spcPts val="600"/>
                        </a:spcAft>
                      </a:pPr>
                      <a:r>
                        <a:rPr lang="de-DE" sz="1800" b="1" dirty="0">
                          <a:latin typeface="Calibri"/>
                          <a:ea typeface="Calibri"/>
                          <a:cs typeface="Times New Roman"/>
                        </a:rPr>
                        <a:t>Freies </a:t>
                      </a:r>
                      <a:r>
                        <a:rPr lang="de-DE" sz="1800" b="1" dirty="0" smtClean="0">
                          <a:latin typeface="Calibri"/>
                          <a:ea typeface="Calibri"/>
                          <a:cs typeface="Times New Roman"/>
                        </a:rPr>
                        <a:t>Tauchen</a:t>
                      </a:r>
                      <a:endParaRPr lang="de-DE" sz="20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6175009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Dekompressionsmodelle</a:t>
            </a:r>
            <a:endParaRPr lang="de-DE" dirty="0"/>
          </a:p>
        </p:txBody>
      </p:sp>
      <p:sp>
        <p:nvSpPr>
          <p:cNvPr id="4" name="Inhaltsplatzhalter 3"/>
          <p:cNvSpPr>
            <a:spLocks noGrp="1"/>
          </p:cNvSpPr>
          <p:nvPr>
            <p:ph sz="quarter" idx="13"/>
          </p:nvPr>
        </p:nvSpPr>
        <p:spPr>
          <a:xfrm>
            <a:off x="1136650" y="1268760"/>
            <a:ext cx="8496870" cy="5040560"/>
          </a:xfrm>
        </p:spPr>
        <p:txBody>
          <a:bodyPr/>
          <a:lstStyle/>
          <a:p>
            <a:pPr>
              <a:spcAft>
                <a:spcPts val="600"/>
              </a:spcAft>
            </a:pPr>
            <a:r>
              <a:rPr lang="de-DE" sz="2400" dirty="0" smtClean="0"/>
              <a:t>Dekompressionsmodelle sind Rechenmodelle die mit empirisch ermittelten Parametern und Sicherheitsschranken versehen worden sind.</a:t>
            </a:r>
          </a:p>
          <a:p>
            <a:pPr>
              <a:spcAft>
                <a:spcPts val="600"/>
              </a:spcAft>
            </a:pPr>
            <a:r>
              <a:rPr lang="de-DE" sz="2400" dirty="0" smtClean="0"/>
              <a:t>Modelle sind immer ein vereinfachtes Abbild der Realität!</a:t>
            </a:r>
          </a:p>
          <a:p>
            <a:pPr>
              <a:spcAft>
                <a:spcPts val="600"/>
              </a:spcAft>
            </a:pPr>
            <a:r>
              <a:rPr lang="de-DE" sz="2400" dirty="0" smtClean="0"/>
              <a:t>Ursprünglich für militärische Zwecke entwickelt, später auf den Breitensport übertragen.</a:t>
            </a:r>
          </a:p>
          <a:p>
            <a:pPr>
              <a:spcAft>
                <a:spcPts val="600"/>
              </a:spcAft>
            </a:pPr>
            <a:r>
              <a:rPr lang="de-DE" sz="2400" dirty="0" smtClean="0"/>
              <a:t>Die grundlegende Idee ist bei allen Modellen eine Bildung von pathologischen Blasen zu vermeiden.</a:t>
            </a:r>
            <a:endParaRPr lang="de-DE" dirty="0" smtClean="0"/>
          </a:p>
          <a:p>
            <a:r>
              <a:rPr lang="de-DE" dirty="0" smtClean="0"/>
              <a:t>Obwohl Zweiphasenmodelle die bessere theoretische Grundlage haben, ist die Datenbasis bei  den Einphasen-Modellen deutlich besser!</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Dekompressionsmodelle</a:t>
            </a:r>
            <a:endParaRPr lang="de-DE" dirty="0"/>
          </a:p>
        </p:txBody>
      </p:sp>
      <p:sp>
        <p:nvSpPr>
          <p:cNvPr id="4" name="Inhaltsplatzhalter 3"/>
          <p:cNvSpPr>
            <a:spLocks noGrp="1"/>
          </p:cNvSpPr>
          <p:nvPr>
            <p:ph sz="quarter" idx="13"/>
          </p:nvPr>
        </p:nvSpPr>
        <p:spPr>
          <a:xfrm>
            <a:off x="1136650" y="1772816"/>
            <a:ext cx="8496870" cy="4536504"/>
          </a:xfrm>
        </p:spPr>
        <p:txBody>
          <a:bodyPr/>
          <a:lstStyle/>
          <a:p>
            <a:pPr>
              <a:spcAft>
                <a:spcPts val="600"/>
              </a:spcAft>
            </a:pPr>
            <a:r>
              <a:rPr lang="de-DE" dirty="0" smtClean="0"/>
              <a:t>Am Markt sind verschiedene Tauchcomputer mit unterschiedlichsten </a:t>
            </a:r>
            <a:r>
              <a:rPr lang="de-DE" dirty="0" err="1" smtClean="0"/>
              <a:t>Dekompessionsmodellen</a:t>
            </a:r>
            <a:r>
              <a:rPr lang="de-DE" dirty="0" smtClean="0"/>
              <a:t> verfügbar.</a:t>
            </a:r>
          </a:p>
          <a:p>
            <a:r>
              <a:rPr lang="de-DE" dirty="0" smtClean="0"/>
              <a:t>Typisch sind Blasenmodelle (oder Zweiphasenmodelle, z. B. RGMB / VPM) und (Neo-)Haldane- bzw. </a:t>
            </a:r>
            <a:r>
              <a:rPr lang="de-DE" dirty="0" err="1" smtClean="0"/>
              <a:t>Bühlmann</a:t>
            </a:r>
            <a:r>
              <a:rPr lang="de-DE" dirty="0" smtClean="0"/>
              <a:t>-Modelle.</a:t>
            </a:r>
          </a:p>
          <a:p>
            <a:pPr>
              <a:spcAft>
                <a:spcPts val="600"/>
              </a:spcAft>
            </a:pPr>
            <a:r>
              <a:rPr lang="de-DE" dirty="0" err="1" smtClean="0"/>
              <a:t>Deco</a:t>
            </a:r>
            <a:r>
              <a:rPr lang="de-DE" dirty="0" smtClean="0"/>
              <a:t>-on-</a:t>
            </a:r>
            <a:r>
              <a:rPr lang="de-DE" dirty="0" err="1" smtClean="0"/>
              <a:t>the</a:t>
            </a:r>
            <a:r>
              <a:rPr lang="de-DE" dirty="0" smtClean="0"/>
              <a:t>-</a:t>
            </a:r>
            <a:r>
              <a:rPr lang="de-DE" dirty="0" err="1" smtClean="0"/>
              <a:t>fly</a:t>
            </a:r>
            <a:endParaRPr lang="de-DE" dirty="0" smtClean="0"/>
          </a:p>
          <a:p>
            <a:pPr lvl="1"/>
            <a:r>
              <a:rPr lang="de-DE" dirty="0" smtClean="0"/>
              <a:t>Abschätzung der </a:t>
            </a:r>
            <a:r>
              <a:rPr lang="de-DE" dirty="0" err="1" smtClean="0"/>
              <a:t>Deko</a:t>
            </a:r>
            <a:r>
              <a:rPr lang="de-DE" dirty="0" smtClean="0"/>
              <a:t>-Stopps über eine Referenztiefe</a:t>
            </a:r>
          </a:p>
          <a:p>
            <a:pPr lvl="1"/>
            <a:r>
              <a:rPr lang="de-DE" dirty="0" smtClean="0"/>
              <a:t>Führt richtig durchgeführt zu sicheren Abschätzungen ersetzt aber nicht die </a:t>
            </a:r>
            <a:r>
              <a:rPr lang="de-DE" dirty="0" err="1" smtClean="0"/>
              <a:t>Tauchgangsplanung</a:t>
            </a:r>
            <a:r>
              <a:rPr lang="de-DE" dirty="0" smtClean="0"/>
              <a:t>!</a:t>
            </a:r>
            <a:endParaRPr lang="de-DE"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2560" y="130622"/>
            <a:ext cx="6912768" cy="922114"/>
          </a:xfrm>
        </p:spPr>
        <p:txBody>
          <a:bodyPr/>
          <a:lstStyle/>
          <a:p>
            <a:r>
              <a:rPr lang="de-DE" sz="3200" dirty="0" err="1" smtClean="0"/>
              <a:t>Dekompressionsherausvorderungen</a:t>
            </a:r>
            <a:endParaRPr lang="de-DE" sz="3200" dirty="0"/>
          </a:p>
        </p:txBody>
      </p:sp>
      <p:sp>
        <p:nvSpPr>
          <p:cNvPr id="4" name="Inhaltsplatzhalter 3"/>
          <p:cNvSpPr>
            <a:spLocks noGrp="1"/>
          </p:cNvSpPr>
          <p:nvPr>
            <p:ph sz="quarter" idx="13"/>
          </p:nvPr>
        </p:nvSpPr>
        <p:spPr>
          <a:xfrm>
            <a:off x="1136650" y="1412776"/>
            <a:ext cx="8496870" cy="4896544"/>
          </a:xfrm>
        </p:spPr>
        <p:txBody>
          <a:bodyPr/>
          <a:lstStyle/>
          <a:p>
            <a:pPr>
              <a:spcAft>
                <a:spcPts val="600"/>
              </a:spcAft>
            </a:pPr>
            <a:r>
              <a:rPr lang="de-DE" sz="2400" dirty="0" smtClean="0"/>
              <a:t>Um gelöstes Gas schnell loszuwerden muss man </a:t>
            </a:r>
            <a:r>
              <a:rPr lang="de-DE" sz="2400" i="1" dirty="0" smtClean="0"/>
              <a:t>schnell </a:t>
            </a:r>
            <a:r>
              <a:rPr lang="de-DE" sz="2400" dirty="0" smtClean="0"/>
              <a:t>auftauchen, ohne dabei „zu große“ Gasblasen zu erzeugen (dafür gibt es für jedes Kompartiment Grenzwerte, M-Werte genannt).</a:t>
            </a:r>
          </a:p>
          <a:p>
            <a:pPr>
              <a:spcAft>
                <a:spcPts val="600"/>
              </a:spcAft>
            </a:pPr>
            <a:r>
              <a:rPr lang="de-DE" sz="2400" dirty="0" smtClean="0"/>
              <a:t>Um Gasblasen aufzulösen muss man „unter druck“ bleiben, damit diese sich wieder lösen.</a:t>
            </a:r>
          </a:p>
          <a:p>
            <a:pPr>
              <a:spcAft>
                <a:spcPts val="600"/>
              </a:spcAft>
            </a:pPr>
            <a:r>
              <a:rPr lang="de-DE" sz="2400" dirty="0" smtClean="0"/>
              <a:t>Zweiphasenmodelle (RGBM / VPM) versuchen ein Optimum beider Nebenbedingungen zu finden.</a:t>
            </a:r>
          </a:p>
          <a:p>
            <a:pPr>
              <a:spcAft>
                <a:spcPts val="600"/>
              </a:spcAft>
            </a:pPr>
            <a:r>
              <a:rPr lang="de-DE" sz="2400" dirty="0" smtClean="0"/>
              <a:t>(Neo-) </a:t>
            </a:r>
            <a:r>
              <a:rPr lang="de-DE" sz="2400" dirty="0" err="1" smtClean="0"/>
              <a:t>Haldanemodelle</a:t>
            </a:r>
            <a:r>
              <a:rPr lang="de-DE" sz="2400" dirty="0" smtClean="0"/>
              <a:t> ignorieren Gasblasen und kommen dadurch </a:t>
            </a:r>
            <a:r>
              <a:rPr lang="de-DE" sz="2400" i="1" dirty="0" smtClean="0"/>
              <a:t>schnell</a:t>
            </a:r>
            <a:r>
              <a:rPr lang="de-DE" sz="2400" dirty="0" smtClean="0"/>
              <a:t> aus der Tiefe. </a:t>
            </a:r>
          </a:p>
          <a:p>
            <a:pPr>
              <a:spcAft>
                <a:spcPts val="600"/>
              </a:spcAft>
            </a:pPr>
            <a:r>
              <a:rPr lang="de-DE" sz="2400" dirty="0" smtClean="0"/>
              <a:t>Die Korrektur dieses Verhaltens findet über die sogenannten Gradient-</a:t>
            </a:r>
            <a:r>
              <a:rPr lang="de-DE" sz="2400" dirty="0" err="1" smtClean="0"/>
              <a:t>Factors</a:t>
            </a:r>
            <a:r>
              <a:rPr lang="de-DE" sz="2400" dirty="0" smtClean="0"/>
              <a:t> statt.</a:t>
            </a:r>
            <a:endParaRPr lang="de-DE" sz="2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2492896"/>
            <a:ext cx="8420100" cy="1944216"/>
          </a:xfrm>
        </p:spPr>
        <p:txBody>
          <a:bodyPr/>
          <a:lstStyle/>
          <a:p>
            <a:r>
              <a:rPr lang="de-DE" dirty="0" smtClean="0"/>
              <a:t>Ausrüstung</a:t>
            </a:r>
            <a:endParaRPr lang="de-DE"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Ausrüstung</a:t>
            </a:r>
            <a:endParaRPr lang="de-DE" dirty="0"/>
          </a:p>
        </p:txBody>
      </p:sp>
      <p:sp>
        <p:nvSpPr>
          <p:cNvPr id="4" name="Inhaltsplatzhalter 3"/>
          <p:cNvSpPr>
            <a:spLocks noGrp="1"/>
          </p:cNvSpPr>
          <p:nvPr>
            <p:ph sz="quarter" idx="13"/>
          </p:nvPr>
        </p:nvSpPr>
        <p:spPr/>
        <p:txBody>
          <a:bodyPr/>
          <a:lstStyle/>
          <a:p>
            <a:endParaRPr lang="de-DE" dirty="0" smtClean="0"/>
          </a:p>
          <a:p>
            <a:pPr>
              <a:buNone/>
            </a:pPr>
            <a:endParaRPr lang="de-DE" dirty="0" smtClean="0"/>
          </a:p>
        </p:txBody>
      </p:sp>
      <p:sp>
        <p:nvSpPr>
          <p:cNvPr id="7" name="Rechteck 6"/>
          <p:cNvSpPr/>
          <p:nvPr/>
        </p:nvSpPr>
        <p:spPr>
          <a:xfrm>
            <a:off x="1784648" y="1700808"/>
            <a:ext cx="6552728" cy="4032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Hier bitte Dein Bild von der „richtigen“ Konfiguration</a:t>
            </a:r>
          </a:p>
          <a:p>
            <a:pPr algn="ctr"/>
            <a:endParaRPr lang="de-DE" dirty="0" smtClean="0"/>
          </a:p>
          <a:p>
            <a:pPr algn="ctr"/>
            <a:r>
              <a:rPr lang="de-DE" dirty="0" smtClean="0"/>
              <a:t>@ Michi was stellst Du Dir vor? Guck doch mal in den </a:t>
            </a:r>
            <a:r>
              <a:rPr lang="de-DE" dirty="0" err="1" smtClean="0"/>
              <a:t>Trioxfoliensatz</a:t>
            </a:r>
            <a:r>
              <a:rPr lang="de-DE" dirty="0" smtClean="0"/>
              <a:t>!</a:t>
            </a:r>
          </a:p>
          <a:p>
            <a:pPr algn="ctr"/>
            <a:endParaRPr lang="de-DE" dirty="0"/>
          </a:p>
          <a:p>
            <a:pPr algn="ctr"/>
            <a:r>
              <a:rPr lang="de-DE" dirty="0" smtClean="0"/>
              <a:t>Antwort: Nicht drin, steht noch in den </a:t>
            </a:r>
            <a:r>
              <a:rPr lang="de-DE" dirty="0" err="1" smtClean="0"/>
              <a:t>ToDos</a:t>
            </a:r>
            <a:r>
              <a:rPr lang="de-DE" dirty="0" smtClean="0"/>
              <a:t>- Schlauchführung mit Taucher!</a:t>
            </a:r>
            <a:endParaRPr lang="de-DE"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4568" y="260648"/>
            <a:ext cx="6840760" cy="792088"/>
          </a:xfrm>
        </p:spPr>
        <p:txBody>
          <a:bodyPr/>
          <a:lstStyle/>
          <a:p>
            <a:pPr>
              <a:spcBef>
                <a:spcPts val="600"/>
              </a:spcBef>
              <a:spcAft>
                <a:spcPts val="600"/>
              </a:spcAft>
            </a:pPr>
            <a:r>
              <a:rPr lang="de-DE" sz="3400" dirty="0" smtClean="0"/>
              <a:t>Anforderungen an die Ausrüstung</a:t>
            </a:r>
            <a:endParaRPr lang="de-DE" sz="3400" dirty="0"/>
          </a:p>
        </p:txBody>
      </p:sp>
      <p:sp>
        <p:nvSpPr>
          <p:cNvPr id="4" name="Inhaltsplatzhalter 3"/>
          <p:cNvSpPr>
            <a:spLocks noGrp="1"/>
          </p:cNvSpPr>
          <p:nvPr>
            <p:ph sz="quarter" idx="13"/>
          </p:nvPr>
        </p:nvSpPr>
        <p:spPr>
          <a:xfrm>
            <a:off x="1136576" y="1556792"/>
            <a:ext cx="8496870" cy="4968552"/>
          </a:xfrm>
        </p:spPr>
        <p:txBody>
          <a:bodyPr/>
          <a:lstStyle/>
          <a:p>
            <a:pPr>
              <a:spcAft>
                <a:spcPts val="600"/>
              </a:spcAft>
            </a:pPr>
            <a:r>
              <a:rPr lang="de-DE" sz="2400" dirty="0" smtClean="0"/>
              <a:t>Der VDST empfiehlt </a:t>
            </a:r>
            <a:r>
              <a:rPr lang="de-DE" sz="2400" b="1" dirty="0" smtClean="0"/>
              <a:t>standardisierte</a:t>
            </a:r>
            <a:r>
              <a:rPr lang="de-DE" sz="2400" dirty="0" smtClean="0"/>
              <a:t> Ausrüstung!</a:t>
            </a:r>
          </a:p>
          <a:p>
            <a:pPr>
              <a:spcAft>
                <a:spcPts val="600"/>
              </a:spcAft>
            </a:pPr>
            <a:r>
              <a:rPr lang="de-DE" sz="2400" dirty="0" smtClean="0"/>
              <a:t>Die Ausrüstung muss </a:t>
            </a:r>
            <a:r>
              <a:rPr lang="de-DE" sz="2400" b="1" dirty="0" smtClean="0"/>
              <a:t>zweckmäßig</a:t>
            </a:r>
            <a:r>
              <a:rPr lang="de-DE" sz="2400" dirty="0" smtClean="0"/>
              <a:t> angepasst sein!</a:t>
            </a:r>
          </a:p>
          <a:p>
            <a:pPr>
              <a:spcAft>
                <a:spcPts val="600"/>
              </a:spcAft>
            </a:pPr>
            <a:r>
              <a:rPr lang="de-DE" sz="2400" b="1" dirty="0" smtClean="0"/>
              <a:t>Die Ausrüstung muss eine horizontale Wasserlage ohne Flosseneinsatz zulassen</a:t>
            </a:r>
          </a:p>
          <a:p>
            <a:pPr lvl="1">
              <a:spcAft>
                <a:spcPts val="600"/>
              </a:spcAft>
            </a:pPr>
            <a:r>
              <a:rPr lang="de-DE" sz="2000" dirty="0" smtClean="0"/>
              <a:t>Erlaubt eine effektive Partnerbeobachtung, -Kommunikation und -Hilfe</a:t>
            </a:r>
          </a:p>
          <a:p>
            <a:pPr lvl="1">
              <a:spcAft>
                <a:spcPts val="600"/>
              </a:spcAft>
            </a:pPr>
            <a:r>
              <a:rPr lang="de-DE" sz="2000" dirty="0" smtClean="0"/>
              <a:t>Bessere Durchblutung durch Minimierung der Druckunterschiede</a:t>
            </a:r>
          </a:p>
          <a:p>
            <a:pPr lvl="1">
              <a:spcAft>
                <a:spcPts val="600"/>
              </a:spcAft>
            </a:pPr>
            <a:r>
              <a:rPr lang="de-DE" sz="2000" dirty="0" smtClean="0"/>
              <a:t>Minimierte Bauhöhe, Schutz des Untergrunds und Vermeidung von „Mulmen“</a:t>
            </a:r>
          </a:p>
          <a:p>
            <a:pPr>
              <a:spcAft>
                <a:spcPts val="600"/>
              </a:spcAft>
            </a:pPr>
            <a:r>
              <a:rPr lang="de-DE" sz="2400" b="1" dirty="0" smtClean="0"/>
              <a:t>Redundanz</a:t>
            </a:r>
            <a:r>
              <a:rPr lang="de-DE" sz="2400" dirty="0" smtClean="0"/>
              <a:t> von Licht-, Luft- und </a:t>
            </a:r>
            <a:r>
              <a:rPr lang="de-DE" sz="2400" dirty="0" err="1" smtClean="0"/>
              <a:t>Dekoplanungsgerätschaften</a:t>
            </a:r>
            <a:endParaRPr lang="de-DE" sz="2400" dirty="0" smtClean="0"/>
          </a:p>
          <a:p>
            <a:pPr>
              <a:spcAft>
                <a:spcPts val="600"/>
              </a:spcAft>
            </a:pPr>
            <a:r>
              <a:rPr lang="de-DE" sz="2400" dirty="0" smtClean="0"/>
              <a:t>Die Ausrüstung muss während des </a:t>
            </a:r>
            <a:r>
              <a:rPr lang="de-DE" sz="2400" b="1" dirty="0" smtClean="0"/>
              <a:t>gesamten Tauchgangs warmhalten</a:t>
            </a:r>
            <a:r>
              <a:rPr lang="de-DE" sz="2400" dirty="0" smtClean="0"/>
              <a:t>!</a:t>
            </a:r>
          </a:p>
          <a:p>
            <a:pPr>
              <a:spcAft>
                <a:spcPts val="600"/>
              </a:spcAft>
            </a:pPr>
            <a:endParaRPr lang="de-DE" sz="24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Wartung &amp; Prüfung?</a:t>
            </a:r>
            <a:endParaRPr lang="de-DE" dirty="0"/>
          </a:p>
        </p:txBody>
      </p:sp>
      <p:sp>
        <p:nvSpPr>
          <p:cNvPr id="3" name="Inhaltsplatzhalter 2"/>
          <p:cNvSpPr>
            <a:spLocks noGrp="1"/>
          </p:cNvSpPr>
          <p:nvPr>
            <p:ph sz="quarter" idx="13"/>
          </p:nvPr>
        </p:nvSpPr>
        <p:spPr>
          <a:xfrm>
            <a:off x="1136650" y="1268760"/>
            <a:ext cx="8496870" cy="5040560"/>
          </a:xfrm>
        </p:spPr>
        <p:txBody>
          <a:bodyPr/>
          <a:lstStyle/>
          <a:p>
            <a:r>
              <a:rPr lang="de-DE" dirty="0" smtClean="0"/>
              <a:t>Die Tauchausrüstung ist im allgemeinem Persönliche </a:t>
            </a:r>
            <a:r>
              <a:rPr lang="de-DE" dirty="0" err="1" smtClean="0"/>
              <a:t>Schützausrüstung</a:t>
            </a:r>
            <a:r>
              <a:rPr lang="de-DE" dirty="0" smtClean="0"/>
              <a:t> (PSA).</a:t>
            </a:r>
          </a:p>
          <a:p>
            <a:r>
              <a:rPr lang="de-DE" dirty="0" smtClean="0"/>
              <a:t>PSA muss regelmäßig gewartet und geprüft werden!</a:t>
            </a:r>
          </a:p>
          <a:p>
            <a:pPr lvl="1"/>
            <a:r>
              <a:rPr lang="de-DE" dirty="0" smtClean="0"/>
              <a:t>Ist meine Ausrüstung gemäß EN 250 kaltwassertauglich?</a:t>
            </a:r>
          </a:p>
          <a:p>
            <a:pPr lvl="1"/>
            <a:r>
              <a:rPr lang="de-DE" dirty="0" smtClean="0"/>
              <a:t>Wann ist mein </a:t>
            </a:r>
            <a:r>
              <a:rPr lang="de-DE" dirty="0" err="1" smtClean="0"/>
              <a:t>Jacket</a:t>
            </a:r>
            <a:r>
              <a:rPr lang="de-DE" dirty="0" smtClean="0"/>
              <a:t> gewartet worden? Funktionieren meine Schnellablässe? Sind diese sauber?</a:t>
            </a:r>
          </a:p>
          <a:p>
            <a:pPr lvl="1"/>
            <a:r>
              <a:rPr lang="de-DE" dirty="0" smtClean="0"/>
              <a:t>Wann ist mein Regler gewartet worden? Ist er sauber? Funktioniert er? Dichtigkeit?</a:t>
            </a:r>
          </a:p>
          <a:p>
            <a:pPr lvl="1"/>
            <a:r>
              <a:rPr lang="de-DE" dirty="0" smtClean="0"/>
              <a:t>Wann waren meine Flaschen beim TÜV? Innenbesichtigung alle 2,5 Jahre; Druckprüfung alle 5 Jahre!</a:t>
            </a:r>
          </a:p>
          <a:p>
            <a:pPr lvl="1"/>
            <a:r>
              <a:rPr lang="de-DE" dirty="0" smtClean="0"/>
              <a:t>Wann wurde mein Tauchcomputer zuletzt überprüft? Ist die Batterie noch ok? Habe ich eine Redundanz?</a:t>
            </a:r>
          </a:p>
          <a:p>
            <a:pPr lvl="1"/>
            <a:r>
              <a:rPr lang="de-DE" dirty="0" smtClean="0"/>
              <a:t>Was habe ich noch für Ausrüstungsgegenstände? Masken? Flossen? Kompass? Gurte und Schnallen? Anzug?</a:t>
            </a:r>
            <a:endParaRPr lang="de-DE" dirty="0"/>
          </a:p>
        </p:txBody>
      </p:sp>
    </p:spTree>
    <p:extLst>
      <p:ext uri="{BB962C8B-B14F-4D97-AF65-F5344CB8AC3E}">
        <p14:creationId xmlns:p14="http://schemas.microsoft.com/office/powerpoint/2010/main" val="138160560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Balanced-Rig</a:t>
            </a:r>
            <a:endParaRPr lang="de-DE" dirty="0"/>
          </a:p>
        </p:txBody>
      </p:sp>
      <p:sp>
        <p:nvSpPr>
          <p:cNvPr id="4" name="Inhaltsplatzhalter 3"/>
          <p:cNvSpPr>
            <a:spLocks noGrp="1"/>
          </p:cNvSpPr>
          <p:nvPr>
            <p:ph sz="quarter" idx="13"/>
          </p:nvPr>
        </p:nvSpPr>
        <p:spPr>
          <a:xfrm>
            <a:off x="1136650" y="1484784"/>
            <a:ext cx="8496870" cy="4824536"/>
          </a:xfrm>
        </p:spPr>
        <p:txBody>
          <a:bodyPr/>
          <a:lstStyle/>
          <a:p>
            <a:r>
              <a:rPr lang="de-DE" dirty="0" smtClean="0"/>
              <a:t>Die Bleimenge sollte so bemessen sein, dass sichergestellt ist das man zum Ende des Tauchgangs (leeres </a:t>
            </a:r>
            <a:r>
              <a:rPr lang="de-DE" dirty="0" err="1" smtClean="0"/>
              <a:t>Jacket</a:t>
            </a:r>
            <a:r>
              <a:rPr lang="de-DE" dirty="0" smtClean="0"/>
              <a:t>, leere Flasche) noch den 3 m Stopp sicher einhalten kann!</a:t>
            </a:r>
          </a:p>
          <a:p>
            <a:r>
              <a:rPr lang="de-DE" dirty="0" smtClean="0"/>
              <a:t>Für den Fall das man variablen Auftrieb hat (z. B. Neopren-anzug) muss man sicherstellen das man z. B. durch Bleiabwurf trotz defektem </a:t>
            </a:r>
            <a:r>
              <a:rPr lang="de-DE" dirty="0" err="1" smtClean="0"/>
              <a:t>Jacket</a:t>
            </a:r>
            <a:r>
              <a:rPr lang="de-DE" dirty="0" smtClean="0"/>
              <a:t> noch nach oben kommt!</a:t>
            </a:r>
          </a:p>
          <a:p>
            <a:r>
              <a:rPr lang="de-DE" dirty="0" smtClean="0"/>
              <a:t>Bei nicht abwerfbarem Blei muss ein zweites Tariermittel mitgeführt werden.</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Trimm und </a:t>
            </a:r>
            <a:r>
              <a:rPr lang="de-DE" dirty="0" err="1" smtClean="0"/>
              <a:t>Tarierung</a:t>
            </a:r>
            <a:endParaRPr lang="de-DE" dirty="0"/>
          </a:p>
        </p:txBody>
      </p:sp>
      <p:sp>
        <p:nvSpPr>
          <p:cNvPr id="4" name="Inhaltsplatzhalter 3"/>
          <p:cNvSpPr>
            <a:spLocks noGrp="1"/>
          </p:cNvSpPr>
          <p:nvPr>
            <p:ph sz="quarter" idx="13"/>
          </p:nvPr>
        </p:nvSpPr>
        <p:spPr>
          <a:xfrm>
            <a:off x="1136650" y="1412776"/>
            <a:ext cx="8496870" cy="4896544"/>
          </a:xfrm>
        </p:spPr>
        <p:txBody>
          <a:bodyPr/>
          <a:lstStyle/>
          <a:p>
            <a:pPr>
              <a:spcAft>
                <a:spcPts val="600"/>
              </a:spcAft>
            </a:pPr>
            <a:r>
              <a:rPr lang="de-DE" dirty="0" smtClean="0"/>
              <a:t>Die </a:t>
            </a:r>
            <a:r>
              <a:rPr lang="de-DE" dirty="0" err="1" smtClean="0"/>
              <a:t>Tarierung</a:t>
            </a:r>
            <a:r>
              <a:rPr lang="de-DE" dirty="0" smtClean="0"/>
              <a:t> sollte ein einen neutralen Auftrieb ermöglichen.</a:t>
            </a:r>
          </a:p>
          <a:p>
            <a:pPr>
              <a:spcAft>
                <a:spcPts val="600"/>
              </a:spcAft>
            </a:pPr>
            <a:r>
              <a:rPr lang="de-DE" dirty="0" smtClean="0"/>
              <a:t>Der Trimm sollte stabile, horizontale Wasserlage ohne Flossenaktion ermöglichen.</a:t>
            </a:r>
          </a:p>
          <a:p>
            <a:pPr>
              <a:spcAft>
                <a:spcPts val="600"/>
              </a:spcAft>
            </a:pPr>
            <a:r>
              <a:rPr lang="de-DE" dirty="0" smtClean="0"/>
              <a:t>Eine stabile Wasserlage ermöglicht die Konzentration auf andere Dinge zu legen (z. B. Tauchpartner, Fische, Probleme, etc.)</a:t>
            </a:r>
          </a:p>
          <a:p>
            <a:pPr>
              <a:spcAft>
                <a:spcPts val="600"/>
              </a:spcAft>
            </a:pPr>
            <a:r>
              <a:rPr lang="de-DE" dirty="0" smtClean="0"/>
              <a:t>Eine stabile, horizontale Wasserlage erlaubt einen optimalen Vortrieb und schont auch die Umwelt! </a:t>
            </a:r>
            <a:r>
              <a:rPr lang="de-DE" dirty="0" smtClean="0">
                <a:sym typeface="Wingdings" panose="05000000000000000000" pitchFamily="2" charset="2"/>
              </a:rPr>
              <a:t> Weniger Aufwirbelungen</a:t>
            </a:r>
            <a:endParaRPr lang="de-DE"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2492896"/>
            <a:ext cx="8420100" cy="1944216"/>
          </a:xfrm>
        </p:spPr>
        <p:txBody>
          <a:bodyPr/>
          <a:lstStyle/>
          <a:p>
            <a:r>
              <a:rPr lang="de-DE" dirty="0" err="1" smtClean="0"/>
              <a:t>Tauchgangsplanung</a:t>
            </a:r>
            <a:endParaRPr lang="de-DE"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1700808"/>
            <a:ext cx="8420100" cy="3888432"/>
          </a:xfrm>
        </p:spPr>
        <p:txBody>
          <a:bodyPr/>
          <a:lstStyle/>
          <a:p>
            <a:r>
              <a:rPr lang="de-DE" dirty="0" smtClean="0"/>
              <a:t>Kursziele, Voraussetzungen, Lerninhalte und Motivation</a:t>
            </a:r>
            <a:endParaRPr lang="de-DE"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Atemminutenvolumen (AMV)</a:t>
            </a:r>
            <a:endParaRPr lang="de-DE" dirty="0"/>
          </a:p>
        </p:txBody>
      </p:sp>
      <p:sp>
        <p:nvSpPr>
          <p:cNvPr id="4" name="Inhaltsplatzhalter 3"/>
          <p:cNvSpPr>
            <a:spLocks noGrp="1"/>
          </p:cNvSpPr>
          <p:nvPr>
            <p:ph sz="quarter" idx="13"/>
          </p:nvPr>
        </p:nvSpPr>
        <p:spPr/>
        <p:txBody>
          <a:bodyPr/>
          <a:lstStyle/>
          <a:p>
            <a:pPr>
              <a:spcAft>
                <a:spcPts val="600"/>
              </a:spcAft>
            </a:pPr>
            <a:r>
              <a:rPr lang="de-DE" dirty="0" smtClean="0"/>
              <a:t>Das Atemminutenvolumen (AMV) gibt an wie viel Liter Gas ein Taucher pro Minute „</a:t>
            </a:r>
            <a:r>
              <a:rPr lang="de-DE" dirty="0" err="1" smtClean="0"/>
              <a:t>veratmet</a:t>
            </a:r>
            <a:r>
              <a:rPr lang="de-DE" dirty="0" smtClean="0"/>
              <a:t>“.</a:t>
            </a:r>
          </a:p>
          <a:p>
            <a:pPr>
              <a:spcAft>
                <a:spcPts val="600"/>
              </a:spcAft>
            </a:pPr>
            <a:r>
              <a:rPr lang="de-DE" dirty="0" smtClean="0"/>
              <a:t>Typische Werte liegen zwischen 12 l/min und 22 l/min und erhöhen sich auf bis ca. 45 l/min unter Stress.</a:t>
            </a:r>
          </a:p>
          <a:p>
            <a:pPr>
              <a:spcAft>
                <a:spcPts val="600"/>
              </a:spcAft>
            </a:pPr>
            <a:r>
              <a:rPr lang="de-DE" dirty="0" smtClean="0"/>
              <a:t>Das AMV ist tagesformabhängig und variiert mit Anstrengung und Aufregung!</a:t>
            </a:r>
          </a:p>
          <a:p>
            <a:r>
              <a:rPr lang="de-DE" dirty="0" smtClean="0"/>
              <a:t>Die Berechnung des AMV erfolgt über folgende Formel:</a:t>
            </a:r>
            <a:endParaRPr lang="de-DE" dirty="0"/>
          </a:p>
        </p:txBody>
      </p:sp>
      <p:graphicFrame>
        <p:nvGraphicFramePr>
          <p:cNvPr id="46082" name="Object 2"/>
          <p:cNvGraphicFramePr>
            <a:graphicFrameLocks noChangeAspect="1"/>
          </p:cNvGraphicFramePr>
          <p:nvPr>
            <p:extLst>
              <p:ext uri="{D42A27DB-BD31-4B8C-83A1-F6EECF244321}">
                <p14:modId xmlns:p14="http://schemas.microsoft.com/office/powerpoint/2010/main" val="3720042928"/>
              </p:ext>
            </p:extLst>
          </p:nvPr>
        </p:nvGraphicFramePr>
        <p:xfrm>
          <a:off x="2288704" y="4725144"/>
          <a:ext cx="5112568" cy="1193800"/>
        </p:xfrm>
        <a:graphic>
          <a:graphicData uri="http://schemas.openxmlformats.org/presentationml/2006/ole">
            <mc:AlternateContent xmlns:mc="http://schemas.openxmlformats.org/markup-compatibility/2006">
              <mc:Choice xmlns:v="urn:schemas-microsoft-com:vml" Requires="v">
                <p:oleObj spid="_x0000_s46101" name="Vergelijking" r:id="rId4" imgW="1904760" imgH="431640" progId="Equation.3">
                  <p:embed/>
                </p:oleObj>
              </mc:Choice>
              <mc:Fallback>
                <p:oleObj name="Vergelijking" r:id="rId4" imgW="1904760" imgH="431640" progId="Equation.3">
                  <p:embed/>
                  <p:pic>
                    <p:nvPicPr>
                      <p:cNvPr id="0" name="Picture 7"/>
                      <p:cNvPicPr>
                        <a:picLocks noChangeAspect="1" noChangeArrowheads="1"/>
                      </p:cNvPicPr>
                      <p:nvPr/>
                    </p:nvPicPr>
                    <p:blipFill>
                      <a:blip r:embed="rId5"/>
                      <a:srcRect/>
                      <a:stretch>
                        <a:fillRect/>
                      </a:stretch>
                    </p:blipFill>
                    <p:spPr bwMode="auto">
                      <a:xfrm>
                        <a:off x="2288704" y="4725144"/>
                        <a:ext cx="5112568" cy="1193800"/>
                      </a:xfrm>
                      <a:prstGeom prst="rect">
                        <a:avLst/>
                      </a:prstGeom>
                      <a:noFill/>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Gasverbrauch im Kopf?</a:t>
            </a:r>
            <a:endParaRPr lang="de-DE" dirty="0"/>
          </a:p>
        </p:txBody>
      </p:sp>
      <p:sp>
        <p:nvSpPr>
          <p:cNvPr id="4" name="Inhaltsplatzhalter 3"/>
          <p:cNvSpPr>
            <a:spLocks noGrp="1"/>
          </p:cNvSpPr>
          <p:nvPr>
            <p:ph sz="quarter" idx="13"/>
          </p:nvPr>
        </p:nvSpPr>
        <p:spPr>
          <a:xfrm>
            <a:off x="1136650" y="1340768"/>
            <a:ext cx="8496870" cy="4968552"/>
          </a:xfrm>
        </p:spPr>
        <p:txBody>
          <a:bodyPr/>
          <a:lstStyle/>
          <a:p>
            <a:pPr>
              <a:spcAft>
                <a:spcPts val="600"/>
              </a:spcAft>
            </a:pPr>
            <a:r>
              <a:rPr lang="de-DE" sz="2000" dirty="0" smtClean="0"/>
              <a:t>Bei einem AMV von 24 l/min „</a:t>
            </a:r>
            <a:r>
              <a:rPr lang="de-DE" sz="2000" dirty="0" err="1" smtClean="0"/>
              <a:t>veratmet</a:t>
            </a:r>
            <a:r>
              <a:rPr lang="de-DE" sz="2000" dirty="0" smtClean="0"/>
              <a:t>“ man mit einer M12 an der Oberfläche 2 bar / min.</a:t>
            </a:r>
          </a:p>
          <a:p>
            <a:pPr>
              <a:spcAft>
                <a:spcPts val="600"/>
              </a:spcAft>
            </a:pPr>
            <a:r>
              <a:rPr lang="de-DE" sz="2000" dirty="0" smtClean="0"/>
              <a:t>Mit zunehmenden Druck erhöht sich der Verbrauch deutlich:</a:t>
            </a:r>
          </a:p>
          <a:p>
            <a:pPr lvl="1">
              <a:spcAft>
                <a:spcPts val="600"/>
              </a:spcAft>
            </a:pPr>
            <a:r>
              <a:rPr lang="de-DE" sz="1800" dirty="0" smtClean="0"/>
              <a:t>10 m =&gt; 4 bar / min</a:t>
            </a:r>
          </a:p>
          <a:p>
            <a:pPr lvl="1">
              <a:spcAft>
                <a:spcPts val="600"/>
              </a:spcAft>
            </a:pPr>
            <a:r>
              <a:rPr lang="de-DE" sz="1800" dirty="0" smtClean="0"/>
              <a:t>20 m =&gt; 6 bar / min</a:t>
            </a:r>
          </a:p>
          <a:p>
            <a:pPr lvl="1">
              <a:spcAft>
                <a:spcPts val="600"/>
              </a:spcAft>
            </a:pPr>
            <a:r>
              <a:rPr lang="de-DE" sz="1800" dirty="0" smtClean="0"/>
              <a:t>30 m =&gt; 8 bar / min</a:t>
            </a:r>
          </a:p>
          <a:p>
            <a:pPr lvl="1">
              <a:spcAft>
                <a:spcPts val="600"/>
              </a:spcAft>
            </a:pPr>
            <a:r>
              <a:rPr lang="de-DE" sz="1800" dirty="0" smtClean="0"/>
              <a:t>40 m =&gt; 10 bar / min</a:t>
            </a:r>
          </a:p>
          <a:p>
            <a:pPr>
              <a:spcAft>
                <a:spcPts val="600"/>
              </a:spcAft>
            </a:pPr>
            <a:r>
              <a:rPr lang="de-DE" sz="2000" dirty="0" smtClean="0"/>
              <a:t>Was passiert nun wenn man auf 40 m einem aufgeregten Tauchpartner „Luft“ geben muss?</a:t>
            </a:r>
          </a:p>
          <a:p>
            <a:pPr lvl="1">
              <a:spcAft>
                <a:spcPts val="600"/>
              </a:spcAft>
            </a:pPr>
            <a:r>
              <a:rPr lang="de-DE" sz="1800" dirty="0" smtClean="0"/>
              <a:t>1 min um das Problem zu lösen + 4 min nach oben</a:t>
            </a:r>
          </a:p>
          <a:p>
            <a:pPr lvl="1">
              <a:spcAft>
                <a:spcPts val="600"/>
              </a:spcAft>
            </a:pPr>
            <a:r>
              <a:rPr lang="de-DE" sz="1800" dirty="0" smtClean="0"/>
              <a:t>=&gt; 50 bar in einer M12 für zwei gestresste Taucher ohne Sicherheits- bzw. Dekompressionsstopps! </a:t>
            </a:r>
            <a:endParaRPr lang="de-DE" sz="18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Beispielrechnung Gasplanung</a:t>
            </a:r>
            <a:endParaRPr lang="de-DE" dirty="0"/>
          </a:p>
        </p:txBody>
      </p:sp>
      <p:sp>
        <p:nvSpPr>
          <p:cNvPr id="4" name="Inhaltsplatzhalter 3"/>
          <p:cNvSpPr>
            <a:spLocks noGrp="1"/>
          </p:cNvSpPr>
          <p:nvPr>
            <p:ph sz="quarter" idx="13"/>
          </p:nvPr>
        </p:nvSpPr>
        <p:spPr>
          <a:xfrm>
            <a:off x="1136650" y="1916832"/>
            <a:ext cx="8496870" cy="4392488"/>
          </a:xfrm>
        </p:spPr>
        <p:txBody>
          <a:bodyPr/>
          <a:lstStyle/>
          <a:p>
            <a:pPr>
              <a:spcAft>
                <a:spcPts val="600"/>
              </a:spcAft>
            </a:pPr>
            <a:r>
              <a:rPr lang="de-DE" sz="2400" dirty="0" smtClean="0"/>
              <a:t>Tauchgang auf 40 m, 16 min Grundzeit nach </a:t>
            </a:r>
            <a:r>
              <a:rPr lang="de-DE" sz="2400" dirty="0" err="1" smtClean="0"/>
              <a:t>Deco</a:t>
            </a:r>
            <a:r>
              <a:rPr lang="de-DE" sz="2400" dirty="0" smtClean="0"/>
              <a:t> 2000: </a:t>
            </a:r>
          </a:p>
          <a:p>
            <a:pPr lvl="1">
              <a:spcAft>
                <a:spcPts val="600"/>
              </a:spcAft>
            </a:pPr>
            <a:r>
              <a:rPr lang="de-DE" sz="2000" dirty="0" smtClean="0"/>
              <a:t>4 min auf 6 m </a:t>
            </a:r>
          </a:p>
          <a:p>
            <a:pPr lvl="1">
              <a:spcAft>
                <a:spcPts val="600"/>
              </a:spcAft>
            </a:pPr>
            <a:r>
              <a:rPr lang="de-DE" sz="2000" dirty="0" smtClean="0"/>
              <a:t>6 min auf 3 m</a:t>
            </a:r>
          </a:p>
          <a:p>
            <a:pPr>
              <a:spcAft>
                <a:spcPts val="600"/>
              </a:spcAft>
            </a:pPr>
            <a:r>
              <a:rPr lang="de-DE" sz="2400" dirty="0" smtClean="0"/>
              <a:t>AMV der Taucher: 15 l/min</a:t>
            </a:r>
          </a:p>
          <a:p>
            <a:pPr>
              <a:spcAft>
                <a:spcPts val="600"/>
              </a:spcAft>
            </a:pPr>
            <a:r>
              <a:rPr lang="de-DE" sz="2400" dirty="0" smtClean="0"/>
              <a:t>Aufstiegsgeschwindigkeit</a:t>
            </a:r>
          </a:p>
          <a:p>
            <a:pPr lvl="1">
              <a:spcAft>
                <a:spcPts val="600"/>
              </a:spcAft>
            </a:pPr>
            <a:r>
              <a:rPr lang="de-DE" sz="2000" dirty="0" smtClean="0"/>
              <a:t>bis 21 m mit 10 m/min</a:t>
            </a:r>
          </a:p>
          <a:p>
            <a:pPr lvl="1">
              <a:spcAft>
                <a:spcPts val="600"/>
              </a:spcAft>
            </a:pPr>
            <a:r>
              <a:rPr lang="de-DE" sz="2000" dirty="0" smtClean="0"/>
              <a:t>21 m bis 6 m mit 6 m/min</a:t>
            </a:r>
          </a:p>
          <a:p>
            <a:pPr lvl="1">
              <a:spcAft>
                <a:spcPts val="600"/>
              </a:spcAft>
            </a:pPr>
            <a:r>
              <a:rPr lang="de-DE" sz="2000" dirty="0" smtClean="0"/>
              <a:t>6 m bis zur Oberfläche mit 3 m/min</a:t>
            </a:r>
            <a:endParaRPr lang="de-DE" sz="20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Beispielrechnung – 50 Bar</a:t>
            </a:r>
            <a:endParaRPr lang="de-DE" dirty="0"/>
          </a:p>
        </p:txBody>
      </p:sp>
      <mc:AlternateContent xmlns:mc="http://schemas.openxmlformats.org/markup-compatibility/2006" xmlns:a14="http://schemas.microsoft.com/office/drawing/2010/main">
        <mc:Choice Requires="a14">
          <p:sp>
            <p:nvSpPr>
              <p:cNvPr id="8" name="Inhaltsplatzhalter 7"/>
              <p:cNvSpPr>
                <a:spLocks noGrp="1"/>
              </p:cNvSpPr>
              <p:nvPr>
                <p:ph sz="quarter" idx="13"/>
              </p:nvPr>
            </p:nvSpPr>
            <p:spPr>
              <a:xfrm>
                <a:off x="1136576" y="980727"/>
                <a:ext cx="8496870" cy="4573513"/>
              </a:xfrm>
            </p:spPr>
            <p:txBody>
              <a:bodyPr/>
              <a:lstStyle/>
              <a:p>
                <a:r>
                  <a:rPr lang="de-DE" sz="2000" dirty="0" smtClean="0">
                    <a:latin typeface="Cambria Math"/>
                  </a:rPr>
                  <a:t>Mit der Gasmenge </a:t>
                </a:r>
                <a:r>
                  <a:rPr lang="de-DE" sz="2000" i="1" dirty="0" smtClean="0">
                    <a:latin typeface="Cambria Math"/>
                  </a:rPr>
                  <a:t>Q</a:t>
                </a:r>
                <a:r>
                  <a:rPr lang="de-DE" sz="2000" dirty="0" smtClean="0">
                    <a:latin typeface="Cambria Math"/>
                  </a:rPr>
                  <a:t>, der Zeit </a:t>
                </a:r>
                <a:r>
                  <a:rPr lang="de-DE" sz="2000" i="1" dirty="0" smtClean="0">
                    <a:latin typeface="Cambria Math"/>
                  </a:rPr>
                  <a:t>t</a:t>
                </a:r>
                <a:r>
                  <a:rPr lang="de-DE" sz="2000" dirty="0" smtClean="0">
                    <a:latin typeface="Cambria Math"/>
                  </a:rPr>
                  <a:t> und dem Druck</a:t>
                </a:r>
                <a:r>
                  <a:rPr lang="de-DE" sz="2000" i="1" dirty="0" smtClean="0">
                    <a:latin typeface="Cambria Math"/>
                  </a:rPr>
                  <a:t> P  </a:t>
                </a:r>
                <a:r>
                  <a:rPr lang="de-DE" sz="2000" dirty="0" smtClean="0">
                    <a:latin typeface="Cambria Math"/>
                  </a:rPr>
                  <a:t>gilt</a:t>
                </a:r>
                <a14:m>
                  <m:oMath xmlns:m="http://schemas.openxmlformats.org/officeDocument/2006/math">
                    <m:r>
                      <a:rPr lang="de-DE" sz="1800" b="0" i="1" smtClean="0">
                        <a:latin typeface="Cambria Math"/>
                      </a:rPr>
                      <m:t> </m:t>
                    </m:r>
                    <m:r>
                      <a:rPr lang="de-DE" sz="1800" i="1">
                        <a:latin typeface="Cambria Math"/>
                      </a:rPr>
                      <m:t>𝑄</m:t>
                    </m:r>
                    <m:r>
                      <a:rPr lang="de-DE" sz="1800" i="1">
                        <a:latin typeface="Cambria Math"/>
                      </a:rPr>
                      <m:t>=</m:t>
                    </m:r>
                    <m:r>
                      <a:rPr lang="de-DE" sz="1800" i="1">
                        <a:latin typeface="Cambria Math"/>
                      </a:rPr>
                      <m:t>𝑡</m:t>
                    </m:r>
                    <m:r>
                      <a:rPr lang="de-DE" sz="1800" i="1">
                        <a:latin typeface="Cambria Math"/>
                        <a:ea typeface="Cambria Math"/>
                      </a:rPr>
                      <m:t>∙</m:t>
                    </m:r>
                    <m:r>
                      <m:rPr>
                        <m:sty m:val="p"/>
                      </m:rPr>
                      <a:rPr lang="de-DE" sz="1800">
                        <a:latin typeface="Cambria Math"/>
                      </a:rPr>
                      <m:t>AMV</m:t>
                    </m:r>
                    <m:r>
                      <a:rPr lang="de-DE" sz="1800" i="1">
                        <a:latin typeface="Cambria Math"/>
                        <a:ea typeface="Cambria Math"/>
                      </a:rPr>
                      <m:t>∙</m:t>
                    </m:r>
                    <m:r>
                      <a:rPr lang="de-DE" sz="1800" i="1">
                        <a:latin typeface="Cambria Math"/>
                      </a:rPr>
                      <m:t>𝑃</m:t>
                    </m:r>
                  </m:oMath>
                </a14:m>
                <a:endParaRPr lang="de-DE" sz="1800" dirty="0"/>
              </a:p>
            </p:txBody>
          </p:sp>
        </mc:Choice>
        <mc:Fallback xmlns="">
          <p:sp>
            <p:nvSpPr>
              <p:cNvPr id="8" name="Inhaltsplatzhalter 7"/>
              <p:cNvSpPr>
                <a:spLocks noGrp="1" noRot="1" noChangeAspect="1" noMove="1" noResize="1" noEditPoints="1" noAdjustHandles="1" noChangeArrowheads="1" noChangeShapeType="1" noTextEdit="1"/>
              </p:cNvSpPr>
              <p:nvPr>
                <p:ph sz="quarter" idx="13"/>
              </p:nvPr>
            </p:nvSpPr>
            <p:spPr>
              <a:xfrm>
                <a:off x="1136576" y="980727"/>
                <a:ext cx="8496870" cy="4573513"/>
              </a:xfrm>
              <a:blipFill rotWithShape="1">
                <a:blip r:embed="rId3"/>
                <a:stretch>
                  <a:fillRect l="-646" t="-800"/>
                </a:stretch>
              </a:blipFill>
            </p:spPr>
            <p:txBody>
              <a:bodyPr/>
              <a:lstStyle/>
              <a:p>
                <a:r>
                  <a:rPr lang="de-DE">
                    <a:noFill/>
                  </a:rPr>
                  <a:t> </a:t>
                </a:r>
              </a:p>
            </p:txBody>
          </p:sp>
        </mc:Fallback>
      </mc:AlternateContent>
      <p:graphicFrame>
        <p:nvGraphicFramePr>
          <p:cNvPr id="6" name="Inhaltsplatzhalter 4"/>
          <p:cNvGraphicFramePr>
            <a:graphicFrameLocks noGrp="1" noChangeAspect="1"/>
          </p:cNvGraphicFramePr>
          <p:nvPr>
            <p:extLst>
              <p:ext uri="{D42A27DB-BD31-4B8C-83A1-F6EECF244321}">
                <p14:modId xmlns:p14="http://schemas.microsoft.com/office/powerpoint/2010/main" val="3774368443"/>
              </p:ext>
            </p:extLst>
          </p:nvPr>
        </p:nvGraphicFramePr>
        <p:xfrm>
          <a:off x="1496616" y="1412775"/>
          <a:ext cx="4464496" cy="5133465"/>
        </p:xfrm>
        <a:graphic>
          <a:graphicData uri="http://schemas.openxmlformats.org/presentationml/2006/ole">
            <mc:AlternateContent xmlns:mc="http://schemas.openxmlformats.org/markup-compatibility/2006">
              <mc:Choice xmlns:v="urn:schemas-microsoft-com:vml" Requires="v">
                <p:oleObj spid="_x0000_s47124" name="Vergelijking" r:id="rId4" imgW="3644640" imgH="4190760" progId="Equation.3">
                  <p:embed/>
                </p:oleObj>
              </mc:Choice>
              <mc:Fallback>
                <p:oleObj name="Vergelijking" r:id="rId4" imgW="3644640" imgH="4190760" progId="Equation.3">
                  <p:embed/>
                  <p:pic>
                    <p:nvPicPr>
                      <p:cNvPr id="0" name="Picture 7"/>
                      <p:cNvPicPr>
                        <a:picLocks noGrp="1" noChangeAspect="1" noChangeArrowheads="1"/>
                      </p:cNvPicPr>
                      <p:nvPr/>
                    </p:nvPicPr>
                    <p:blipFill>
                      <a:blip r:embed="rId5"/>
                      <a:srcRect/>
                      <a:stretch>
                        <a:fillRect/>
                      </a:stretch>
                    </p:blipFill>
                    <p:spPr bwMode="auto">
                      <a:xfrm>
                        <a:off x="1496616" y="1412775"/>
                        <a:ext cx="4464496" cy="5133465"/>
                      </a:xfrm>
                      <a:prstGeom prst="rect">
                        <a:avLst/>
                      </a:prstGeom>
                      <a:noFill/>
                      <a:extLst/>
                    </p:spPr>
                  </p:pic>
                </p:oleObj>
              </mc:Fallback>
            </mc:AlternateContent>
          </a:graphicData>
        </a:graphic>
      </p:graphicFrame>
      <p:sp>
        <p:nvSpPr>
          <p:cNvPr id="7" name="Textfeld 6"/>
          <p:cNvSpPr txBox="1"/>
          <p:nvPr/>
        </p:nvSpPr>
        <p:spPr>
          <a:xfrm>
            <a:off x="5577070" y="5085184"/>
            <a:ext cx="3666407" cy="461665"/>
          </a:xfrm>
          <a:prstGeom prst="rect">
            <a:avLst/>
          </a:prstGeom>
          <a:noFill/>
        </p:spPr>
        <p:txBody>
          <a:bodyPr wrap="square" rtlCol="0">
            <a:spAutoFit/>
          </a:bodyPr>
          <a:lstStyle/>
          <a:p>
            <a:r>
              <a:rPr lang="de-DE" sz="2400" b="1" dirty="0" smtClean="0">
                <a:solidFill>
                  <a:srgbClr val="FF0000"/>
                </a:solidFill>
                <a:latin typeface="Calibri" pitchFamily="34" charset="0"/>
                <a:cs typeface="Calibri" pitchFamily="34" charset="0"/>
              </a:rPr>
              <a:t>Alles so Ok ???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36576" y="130622"/>
            <a:ext cx="6768752" cy="1354162"/>
          </a:xfrm>
        </p:spPr>
        <p:txBody>
          <a:bodyPr/>
          <a:lstStyle/>
          <a:p>
            <a:r>
              <a:rPr lang="de-DE" dirty="0" smtClean="0"/>
              <a:t>Bestimmung des Minimum Gas (Rock-</a:t>
            </a:r>
            <a:r>
              <a:rPr lang="de-DE" dirty="0" err="1" smtClean="0"/>
              <a:t>Bottom</a:t>
            </a:r>
            <a:r>
              <a:rPr lang="de-DE" dirty="0" smtClean="0"/>
              <a:t>-DIR)</a:t>
            </a:r>
            <a:endParaRPr lang="de-DE" dirty="0"/>
          </a:p>
        </p:txBody>
      </p:sp>
      <p:sp>
        <p:nvSpPr>
          <p:cNvPr id="4" name="Inhaltsplatzhalter 3"/>
          <p:cNvSpPr>
            <a:spLocks noGrp="1"/>
          </p:cNvSpPr>
          <p:nvPr>
            <p:ph sz="quarter" idx="13"/>
          </p:nvPr>
        </p:nvSpPr>
        <p:spPr>
          <a:xfrm>
            <a:off x="1136576" y="1844824"/>
            <a:ext cx="8496870" cy="4824536"/>
          </a:xfrm>
        </p:spPr>
        <p:txBody>
          <a:bodyPr/>
          <a:lstStyle/>
          <a:p>
            <a:pPr>
              <a:buNone/>
            </a:pPr>
            <a:r>
              <a:rPr lang="de-DE" b="1" dirty="0" smtClean="0"/>
              <a:t>Annahmen:</a:t>
            </a:r>
          </a:p>
          <a:p>
            <a:r>
              <a:rPr lang="de-DE" dirty="0" smtClean="0"/>
              <a:t>Totaler Gasverlust eines Tauchers zum ungünstigsten Zeitpunkt im Tauchgang (Ende der Grundzeit)</a:t>
            </a:r>
          </a:p>
          <a:p>
            <a:r>
              <a:rPr lang="de-DE" dirty="0" smtClean="0"/>
              <a:t>2 Minuten zum Lösen des Problems auf der maximalen Tiefe</a:t>
            </a:r>
          </a:p>
          <a:p>
            <a:r>
              <a:rPr lang="de-DE" dirty="0" smtClean="0"/>
              <a:t>AMV steigt auf 150 % des Nominalwertes </a:t>
            </a:r>
            <a:br>
              <a:rPr lang="de-DE" dirty="0" smtClean="0"/>
            </a:br>
            <a:r>
              <a:rPr lang="de-DE" dirty="0" smtClean="0"/>
              <a:t>(typischerweise 30 l/min)</a:t>
            </a:r>
          </a:p>
          <a:p>
            <a:pPr>
              <a:buNone/>
            </a:pPr>
            <a:r>
              <a:rPr lang="de-DE" b="1" dirty="0" smtClean="0"/>
              <a:t>Konsequenz:</a:t>
            </a:r>
          </a:p>
          <a:p>
            <a:r>
              <a:rPr lang="de-DE" dirty="0" smtClean="0"/>
              <a:t>Spätestens beim Erreichen vom Minimum Gas wird ausgetaucht!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Beispielrechnung – Minimum Gas (Rock </a:t>
            </a:r>
            <a:r>
              <a:rPr lang="de-DE" dirty="0" err="1" smtClean="0"/>
              <a:t>Bottom</a:t>
            </a:r>
            <a:r>
              <a:rPr lang="de-DE" dirty="0" smtClean="0"/>
              <a:t> DIR)</a:t>
            </a:r>
            <a:endParaRPr lang="de-DE" dirty="0"/>
          </a:p>
        </p:txBody>
      </p:sp>
      <p:sp>
        <p:nvSpPr>
          <p:cNvPr id="4" name="Inhaltsplatzhalter 3"/>
          <p:cNvSpPr>
            <a:spLocks noGrp="1"/>
          </p:cNvSpPr>
          <p:nvPr>
            <p:ph sz="quarter" idx="13"/>
          </p:nvPr>
        </p:nvSpPr>
        <p:spPr>
          <a:xfrm>
            <a:off x="1136576" y="1556792"/>
            <a:ext cx="8496870" cy="5040560"/>
          </a:xfrm>
        </p:spPr>
        <p:txBody>
          <a:bodyPr/>
          <a:lstStyle/>
          <a:p>
            <a:pPr>
              <a:spcAft>
                <a:spcPts val="600"/>
              </a:spcAft>
              <a:buNone/>
            </a:pPr>
            <a:r>
              <a:rPr lang="de-DE" sz="2000" b="1" dirty="0" smtClean="0"/>
              <a:t>Tauchgang auf 40 m, 16 min Grundzeit</a:t>
            </a:r>
          </a:p>
          <a:p>
            <a:pPr>
              <a:spcAft>
                <a:spcPts val="600"/>
              </a:spcAft>
              <a:buNone/>
            </a:pPr>
            <a:r>
              <a:rPr lang="de-DE" sz="2000" b="1" dirty="0" err="1" smtClean="0"/>
              <a:t>Dekostopps</a:t>
            </a:r>
            <a:endParaRPr lang="de-DE" sz="2000" b="1" dirty="0" smtClean="0"/>
          </a:p>
          <a:p>
            <a:r>
              <a:rPr lang="de-DE" sz="2000" dirty="0" smtClean="0"/>
              <a:t>4 min auf 6 m</a:t>
            </a:r>
          </a:p>
          <a:p>
            <a:r>
              <a:rPr lang="de-DE" sz="2000" dirty="0" smtClean="0"/>
              <a:t>6 min auf 3 m</a:t>
            </a:r>
          </a:p>
          <a:p>
            <a:pPr>
              <a:spcAft>
                <a:spcPts val="600"/>
              </a:spcAft>
              <a:buNone/>
            </a:pPr>
            <a:r>
              <a:rPr lang="de-DE" sz="2000" b="1" dirty="0" smtClean="0"/>
              <a:t>AMV</a:t>
            </a:r>
          </a:p>
          <a:p>
            <a:r>
              <a:rPr lang="de-DE" sz="2000" dirty="0" smtClean="0"/>
              <a:t>Taucher 1: 15 l/min</a:t>
            </a:r>
          </a:p>
          <a:p>
            <a:r>
              <a:rPr lang="de-DE" sz="2000" dirty="0" smtClean="0"/>
              <a:t>Taucher 2: 15 l/min</a:t>
            </a:r>
          </a:p>
          <a:p>
            <a:pPr>
              <a:spcAft>
                <a:spcPts val="600"/>
              </a:spcAft>
              <a:buNone/>
            </a:pPr>
            <a:r>
              <a:rPr lang="de-DE" sz="2000" b="1" dirty="0" smtClean="0"/>
              <a:t>Aufstiegsgeschwindigkeit</a:t>
            </a:r>
          </a:p>
          <a:p>
            <a:r>
              <a:rPr lang="de-DE" sz="2000" dirty="0" smtClean="0"/>
              <a:t>bis 21 m mit 10 m/min</a:t>
            </a:r>
          </a:p>
          <a:p>
            <a:r>
              <a:rPr lang="de-DE" sz="2000" dirty="0" smtClean="0"/>
              <a:t>21 m bis 6 m mit 6 m/min</a:t>
            </a:r>
          </a:p>
          <a:p>
            <a:r>
              <a:rPr lang="de-DE" sz="2000" dirty="0" smtClean="0"/>
              <a:t>6 m bis zur Oberfläche mit 1 m/min</a:t>
            </a:r>
            <a:endParaRPr lang="de-DE" sz="20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Beispielrechnung - Minimum Gas (Rock </a:t>
            </a:r>
            <a:r>
              <a:rPr lang="de-DE" dirty="0" err="1" smtClean="0"/>
              <a:t>Bottom</a:t>
            </a:r>
            <a:r>
              <a:rPr lang="de-DE" dirty="0" smtClean="0"/>
              <a:t> DIR)</a:t>
            </a:r>
            <a:endParaRPr lang="de-DE" dirty="0"/>
          </a:p>
        </p:txBody>
      </p:sp>
      <p:graphicFrame>
        <p:nvGraphicFramePr>
          <p:cNvPr id="6" name="Inhaltsplatzhalter 4"/>
          <p:cNvGraphicFramePr>
            <a:graphicFrameLocks noGrp="1" noChangeAspect="1"/>
          </p:cNvGraphicFramePr>
          <p:nvPr>
            <p:ph idx="4294967295"/>
            <p:extLst>
              <p:ext uri="{D42A27DB-BD31-4B8C-83A1-F6EECF244321}">
                <p14:modId xmlns:p14="http://schemas.microsoft.com/office/powerpoint/2010/main" val="3403675246"/>
              </p:ext>
            </p:extLst>
          </p:nvPr>
        </p:nvGraphicFramePr>
        <p:xfrm>
          <a:off x="1581150" y="1819275"/>
          <a:ext cx="3511550" cy="4068763"/>
        </p:xfrm>
        <a:graphic>
          <a:graphicData uri="http://schemas.openxmlformats.org/presentationml/2006/ole">
            <mc:AlternateContent xmlns:mc="http://schemas.openxmlformats.org/markup-compatibility/2006">
              <mc:Choice xmlns:v="urn:schemas-microsoft-com:vml" Requires="v">
                <p:oleObj spid="_x0000_s48164" name="Vergelijking" r:id="rId3" imgW="3124080" imgH="3619440" progId="Equation.3">
                  <p:embed/>
                </p:oleObj>
              </mc:Choice>
              <mc:Fallback>
                <p:oleObj name="Vergelijking" r:id="rId3" imgW="3124080" imgH="3619440" progId="Equation.3">
                  <p:embed/>
                  <p:pic>
                    <p:nvPicPr>
                      <p:cNvPr id="0" name="Picture 12"/>
                      <p:cNvPicPr>
                        <a:picLocks noGrp="1" noChangeAspect="1" noChangeArrowheads="1"/>
                      </p:cNvPicPr>
                      <p:nvPr/>
                    </p:nvPicPr>
                    <p:blipFill>
                      <a:blip r:embed="rId4"/>
                      <a:srcRect/>
                      <a:stretch>
                        <a:fillRect/>
                      </a:stretch>
                    </p:blipFill>
                    <p:spPr bwMode="auto">
                      <a:xfrm>
                        <a:off x="1581150" y="1819275"/>
                        <a:ext cx="3511550" cy="406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Inhaltsplatzhalter 4"/>
          <p:cNvGraphicFramePr>
            <a:graphicFrameLocks noChangeAspect="1"/>
          </p:cNvGraphicFramePr>
          <p:nvPr>
            <p:extLst>
              <p:ext uri="{D42A27DB-BD31-4B8C-83A1-F6EECF244321}">
                <p14:modId xmlns:p14="http://schemas.microsoft.com/office/powerpoint/2010/main" val="2610112948"/>
              </p:ext>
            </p:extLst>
          </p:nvPr>
        </p:nvGraphicFramePr>
        <p:xfrm>
          <a:off x="5223644" y="1772816"/>
          <a:ext cx="4524375" cy="3937000"/>
        </p:xfrm>
        <a:graphic>
          <a:graphicData uri="http://schemas.openxmlformats.org/presentationml/2006/ole">
            <mc:AlternateContent xmlns:mc="http://schemas.openxmlformats.org/markup-compatibility/2006">
              <mc:Choice xmlns:v="urn:schemas-microsoft-com:vml" Requires="v">
                <p:oleObj spid="_x0000_s48165" name="Vergelijking" r:id="rId5" imgW="3619440" imgH="3149280" progId="Equation.3">
                  <p:embed/>
                </p:oleObj>
              </mc:Choice>
              <mc:Fallback>
                <p:oleObj name="Vergelijking" r:id="rId5" imgW="3619440" imgH="3149280" progId="Equation.3">
                  <p:embed/>
                  <p:pic>
                    <p:nvPicPr>
                      <p:cNvPr id="0" name="Picture 13"/>
                      <p:cNvPicPr>
                        <a:picLocks noChangeAspect="1" noChangeArrowheads="1"/>
                      </p:cNvPicPr>
                      <p:nvPr/>
                    </p:nvPicPr>
                    <p:blipFill>
                      <a:blip r:embed="rId6"/>
                      <a:srcRect/>
                      <a:stretch>
                        <a:fillRect/>
                      </a:stretch>
                    </p:blipFill>
                    <p:spPr bwMode="auto">
                      <a:xfrm>
                        <a:off x="5223644" y="1772816"/>
                        <a:ext cx="4524375" cy="393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Inhaltsplatzhalter 2"/>
          <p:cNvSpPr txBox="1">
            <a:spLocks/>
          </p:cNvSpPr>
          <p:nvPr/>
        </p:nvSpPr>
        <p:spPr bwMode="auto">
          <a:xfrm>
            <a:off x="488504" y="5949280"/>
            <a:ext cx="9417496" cy="504056"/>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673200" marR="0" lvl="0" indent="-457200" algn="ctr" defTabSz="449263" rtl="0" eaLnBrk="0" fontAlgn="base" latinLnBrk="0" hangingPunct="0">
              <a:lnSpc>
                <a:spcPct val="100000"/>
              </a:lnSpc>
              <a:spcBef>
                <a:spcPts val="1200"/>
              </a:spcBef>
              <a:spcAft>
                <a:spcPts val="1200"/>
              </a:spcAft>
              <a:buClr>
                <a:srgbClr val="000000"/>
              </a:buClr>
              <a:buSzPct val="100000"/>
              <a:tabLst>
                <a:tab pos="0" algn="l"/>
              </a:tabLst>
              <a:defRPr/>
            </a:pPr>
            <a:r>
              <a:rPr kumimoji="0" lang="de-DE" sz="2400" b="1" i="0" u="none" strike="noStrike" kern="0" cap="none" spc="0" normalizeH="0" baseline="0" noProof="0" dirty="0" smtClean="0">
                <a:ln w="0">
                  <a:noFill/>
                </a:ln>
                <a:solidFill>
                  <a:srgbClr val="FF0000"/>
                </a:solidFill>
                <a:effectLst/>
                <a:uLnTx/>
                <a:uFillTx/>
                <a:latin typeface="Calibri" pitchFamily="34" charset="0"/>
                <a:ea typeface="+mn-ea"/>
                <a:cs typeface="Calibri" pitchFamily="34" charset="0"/>
              </a:rPr>
              <a:t>Sorgfältige Tauchgangsplanung sichert das Überleben!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100 bar- und die Drittelregel</a:t>
            </a:r>
            <a:endParaRPr lang="de-DE" dirty="0"/>
          </a:p>
        </p:txBody>
      </p:sp>
      <p:sp>
        <p:nvSpPr>
          <p:cNvPr id="4" name="Inhaltsplatzhalter 3"/>
          <p:cNvSpPr>
            <a:spLocks noGrp="1"/>
          </p:cNvSpPr>
          <p:nvPr>
            <p:ph sz="quarter" idx="13"/>
          </p:nvPr>
        </p:nvSpPr>
        <p:spPr>
          <a:xfrm>
            <a:off x="1136650" y="2132856"/>
            <a:ext cx="8496870" cy="4176464"/>
          </a:xfrm>
        </p:spPr>
        <p:txBody>
          <a:bodyPr/>
          <a:lstStyle/>
          <a:p>
            <a:r>
              <a:rPr lang="de-DE" dirty="0" smtClean="0"/>
              <a:t>Wir alle kennen: </a:t>
            </a:r>
            <a:r>
              <a:rPr lang="de-DE" i="1" dirty="0" smtClean="0"/>
              <a:t>„100 bar und wir drehen um!“ </a:t>
            </a:r>
          </a:p>
          <a:p>
            <a:pPr>
              <a:buNone/>
            </a:pPr>
            <a:r>
              <a:rPr lang="de-DE" dirty="0" smtClean="0"/>
              <a:t>oder</a:t>
            </a:r>
          </a:p>
          <a:p>
            <a:r>
              <a:rPr lang="de-DE" dirty="0" smtClean="0"/>
              <a:t>„</a:t>
            </a:r>
            <a:r>
              <a:rPr lang="de-DE" i="1" dirty="0" smtClean="0"/>
              <a:t>Ein Drittel für den Hinweg, ein Drittel für den Rückweg und ein Drittel als Reserve“</a:t>
            </a:r>
          </a:p>
          <a:p>
            <a:endParaRPr lang="de-DE" dirty="0" smtClean="0"/>
          </a:p>
          <a:p>
            <a:r>
              <a:rPr lang="de-DE" dirty="0" smtClean="0"/>
              <a:t>Reicht das?</a:t>
            </a:r>
            <a:endParaRPr lang="de-DE"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plane ich nicht Rechteck-TG (Multi-</a:t>
            </a:r>
            <a:r>
              <a:rPr lang="de-DE" dirty="0" err="1" smtClean="0"/>
              <a:t>level</a:t>
            </a:r>
            <a:r>
              <a:rPr lang="de-DE" dirty="0" smtClean="0"/>
              <a:t> Tauchgänge)?</a:t>
            </a:r>
            <a:endParaRPr lang="de-DE" dirty="0"/>
          </a:p>
        </p:txBody>
      </p:sp>
      <p:sp>
        <p:nvSpPr>
          <p:cNvPr id="4" name="Inhaltsplatzhalter 3"/>
          <p:cNvSpPr>
            <a:spLocks noGrp="1"/>
          </p:cNvSpPr>
          <p:nvPr>
            <p:ph sz="quarter" idx="13"/>
          </p:nvPr>
        </p:nvSpPr>
        <p:spPr>
          <a:xfrm>
            <a:off x="1136650" y="2060848"/>
            <a:ext cx="8496870" cy="4248472"/>
          </a:xfrm>
        </p:spPr>
        <p:txBody>
          <a:bodyPr/>
          <a:lstStyle/>
          <a:p>
            <a:pPr>
              <a:spcAft>
                <a:spcPts val="600"/>
              </a:spcAft>
            </a:pPr>
            <a:r>
              <a:rPr lang="de-DE" dirty="0" err="1" smtClean="0"/>
              <a:t>Deko</a:t>
            </a:r>
            <a:r>
              <a:rPr lang="de-DE" dirty="0" smtClean="0"/>
              <a:t>-Tabellen gehen von Rechteckprofilen aus, aber die meisten Tauchgänge haben kein Rechteckprofil!</a:t>
            </a:r>
          </a:p>
          <a:p>
            <a:pPr>
              <a:spcAft>
                <a:spcPts val="600"/>
              </a:spcAft>
            </a:pPr>
            <a:r>
              <a:rPr lang="de-DE" dirty="0" smtClean="0"/>
              <a:t>Diese Tatsache führt dazu das viele Taucher </a:t>
            </a:r>
            <a:r>
              <a:rPr lang="de-DE" i="1" dirty="0" smtClean="0"/>
              <a:t>„computerhörig“</a:t>
            </a:r>
            <a:r>
              <a:rPr lang="de-DE" dirty="0" smtClean="0"/>
              <a:t> geworden sind.</a:t>
            </a:r>
          </a:p>
          <a:p>
            <a:pPr>
              <a:spcAft>
                <a:spcPts val="600"/>
              </a:spcAft>
            </a:pPr>
            <a:r>
              <a:rPr lang="de-DE" dirty="0" smtClean="0"/>
              <a:t>Aber wie plane ich nun Multi-Level Tauchgänge? Oder Tauchgänge mit Dreiecksprofil?</a:t>
            </a:r>
            <a:endParaRPr lang="de-DE"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Notfallplanung</a:t>
            </a:r>
            <a:endParaRPr lang="de-DE" dirty="0"/>
          </a:p>
        </p:txBody>
      </p:sp>
      <p:sp>
        <p:nvSpPr>
          <p:cNvPr id="4" name="Inhaltsplatzhalter 3"/>
          <p:cNvSpPr>
            <a:spLocks noGrp="1"/>
          </p:cNvSpPr>
          <p:nvPr>
            <p:ph sz="quarter" idx="13"/>
          </p:nvPr>
        </p:nvSpPr>
        <p:spPr>
          <a:xfrm>
            <a:off x="1136650" y="1412776"/>
            <a:ext cx="8496870" cy="4896544"/>
          </a:xfrm>
        </p:spPr>
        <p:txBody>
          <a:bodyPr/>
          <a:lstStyle/>
          <a:p>
            <a:r>
              <a:rPr lang="de-DE" dirty="0" smtClean="0"/>
              <a:t>Was mache ich bei defekter Ausrüstung?</a:t>
            </a:r>
          </a:p>
          <a:p>
            <a:pPr lvl="1"/>
            <a:r>
              <a:rPr lang="de-DE" dirty="0" smtClean="0"/>
              <a:t>Maske?</a:t>
            </a:r>
          </a:p>
          <a:p>
            <a:pPr lvl="1"/>
            <a:r>
              <a:rPr lang="de-DE" dirty="0" err="1" smtClean="0"/>
              <a:t>Trocki</a:t>
            </a:r>
            <a:r>
              <a:rPr lang="de-DE" dirty="0" smtClean="0"/>
              <a:t>?</a:t>
            </a:r>
          </a:p>
          <a:p>
            <a:pPr lvl="1"/>
            <a:r>
              <a:rPr lang="de-DE" dirty="0" err="1" smtClean="0"/>
              <a:t>Jacket</a:t>
            </a:r>
            <a:r>
              <a:rPr lang="de-DE" dirty="0" smtClean="0"/>
              <a:t>?</a:t>
            </a:r>
          </a:p>
          <a:p>
            <a:pPr lvl="1"/>
            <a:r>
              <a:rPr lang="de-DE" dirty="0" smtClean="0"/>
              <a:t>Regler?</a:t>
            </a:r>
          </a:p>
          <a:p>
            <a:pPr lvl="1"/>
            <a:r>
              <a:rPr lang="de-DE" dirty="0" smtClean="0"/>
              <a:t>Computer?</a:t>
            </a:r>
          </a:p>
          <a:p>
            <a:pPr lvl="1"/>
            <a:endParaRPr lang="de-DE" dirty="0" smtClean="0"/>
          </a:p>
          <a:p>
            <a:pPr>
              <a:spcAft>
                <a:spcPts val="600"/>
              </a:spcAft>
            </a:pPr>
            <a:r>
              <a:rPr lang="de-DE" dirty="0" smtClean="0"/>
              <a:t>Was mache ich wenn ich nicht mehr genug Gas für meine </a:t>
            </a:r>
            <a:r>
              <a:rPr lang="de-DE" dirty="0" err="1" smtClean="0"/>
              <a:t>Deko</a:t>
            </a:r>
            <a:r>
              <a:rPr lang="de-DE" dirty="0" smtClean="0"/>
              <a:t> habe? Welchen Stopp sollte ich weglassen?</a:t>
            </a:r>
            <a:endParaRPr lang="de-DE" sz="3200" dirty="0" smtClean="0"/>
          </a:p>
          <a:p>
            <a:pPr>
              <a:buNone/>
            </a:pPr>
            <a:endParaRPr lang="de-DE"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Kursziele</a:t>
            </a:r>
            <a:endParaRPr lang="de-DE" dirty="0"/>
          </a:p>
        </p:txBody>
      </p:sp>
      <p:sp>
        <p:nvSpPr>
          <p:cNvPr id="4" name="Inhaltsplatzhalter 3"/>
          <p:cNvSpPr>
            <a:spLocks noGrp="1"/>
          </p:cNvSpPr>
          <p:nvPr>
            <p:ph sz="quarter" idx="13"/>
          </p:nvPr>
        </p:nvSpPr>
        <p:spPr/>
        <p:txBody>
          <a:bodyPr/>
          <a:lstStyle/>
          <a:p>
            <a:r>
              <a:rPr lang="de-DE" dirty="0" smtClean="0"/>
              <a:t>Der Bewerber soll in Theorie und Praxis mit tieferen Tauchgängen im Sporttauchbereich vertraut gemacht werden. </a:t>
            </a:r>
          </a:p>
          <a:p>
            <a:r>
              <a:rPr lang="de-DE" dirty="0" smtClean="0"/>
              <a:t>Er soll in die Lage versetzt werden, während des Kurses sich langsam an Tauchtiefen bis max. 40 m heranzuwagen und sich dabei gleichzeitig über die möglichen Risiken bewusst werden.  </a:t>
            </a:r>
          </a:p>
          <a:p>
            <a:r>
              <a:rPr lang="de-DE" dirty="0" smtClean="0"/>
              <a:t>Einen tieferen Tauchgang unter Begleitung und Führung eines erfahrenen, mind. DTSA***, Tauchpartners sicher durchzuführen.</a:t>
            </a:r>
            <a:endParaRPr lang="de-DE"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Software zur TG-Planung</a:t>
            </a:r>
            <a:endParaRPr lang="de-DE" dirty="0"/>
          </a:p>
        </p:txBody>
      </p:sp>
      <p:sp>
        <p:nvSpPr>
          <p:cNvPr id="4" name="Inhaltsplatzhalter 3"/>
          <p:cNvSpPr>
            <a:spLocks noGrp="1"/>
          </p:cNvSpPr>
          <p:nvPr>
            <p:ph sz="quarter" idx="13"/>
          </p:nvPr>
        </p:nvSpPr>
        <p:spPr>
          <a:xfrm>
            <a:off x="1136650" y="1628800"/>
            <a:ext cx="8496870" cy="4680520"/>
          </a:xfrm>
        </p:spPr>
        <p:txBody>
          <a:bodyPr/>
          <a:lstStyle/>
          <a:p>
            <a:pPr>
              <a:spcAft>
                <a:spcPts val="600"/>
              </a:spcAft>
            </a:pPr>
            <a:r>
              <a:rPr lang="de-DE" sz="2400" dirty="0" smtClean="0"/>
              <a:t>Der VDST empfiehlt den V-</a:t>
            </a:r>
            <a:r>
              <a:rPr lang="de-DE" sz="2400" dirty="0" err="1" smtClean="0"/>
              <a:t>Planner</a:t>
            </a:r>
            <a:r>
              <a:rPr lang="de-DE" sz="2400" dirty="0" smtClean="0"/>
              <a:t> für die </a:t>
            </a:r>
            <a:r>
              <a:rPr lang="de-DE" sz="2400" dirty="0" err="1" smtClean="0"/>
              <a:t>Tauchgangsplanung</a:t>
            </a:r>
            <a:r>
              <a:rPr lang="de-DE" sz="2400" dirty="0" smtClean="0"/>
              <a:t> im technischen Tauchen (</a:t>
            </a:r>
            <a:r>
              <a:rPr lang="de-DE" sz="2400" dirty="0" err="1" smtClean="0"/>
              <a:t>Triox</a:t>
            </a:r>
            <a:r>
              <a:rPr lang="de-DE" sz="2400" dirty="0" smtClean="0"/>
              <a:t>, </a:t>
            </a:r>
            <a:r>
              <a:rPr lang="de-DE" sz="2400" dirty="0" err="1" smtClean="0"/>
              <a:t>Nitrox</a:t>
            </a:r>
            <a:r>
              <a:rPr lang="de-DE" sz="2400" dirty="0" smtClean="0"/>
              <a:t>**, </a:t>
            </a:r>
            <a:r>
              <a:rPr lang="de-DE" sz="2400" dirty="0" err="1" smtClean="0"/>
              <a:t>Trimx</a:t>
            </a:r>
            <a:r>
              <a:rPr lang="de-DE" sz="2400" dirty="0" smtClean="0"/>
              <a:t>*/**)</a:t>
            </a:r>
          </a:p>
          <a:p>
            <a:pPr>
              <a:spcAft>
                <a:spcPts val="600"/>
              </a:spcAft>
            </a:pPr>
            <a:r>
              <a:rPr lang="de-DE" sz="2400" dirty="0" smtClean="0"/>
              <a:t>V-Planner</a:t>
            </a:r>
            <a:r>
              <a:rPr lang="de-DE" sz="2400" baseline="30000" dirty="0" smtClean="0"/>
              <a:t>1</a:t>
            </a:r>
            <a:r>
              <a:rPr lang="de-DE" sz="2400" dirty="0" smtClean="0"/>
              <a:t> ist eine Software, welche anhand des </a:t>
            </a:r>
            <a:r>
              <a:rPr lang="de-DE" sz="2400" b="1" dirty="0" err="1" smtClean="0"/>
              <a:t>Varying</a:t>
            </a:r>
            <a:r>
              <a:rPr lang="de-DE" sz="2400" b="1" dirty="0" smtClean="0"/>
              <a:t> </a:t>
            </a:r>
            <a:r>
              <a:rPr lang="de-DE" sz="2400" b="1" dirty="0" err="1" smtClean="0"/>
              <a:t>Permeability</a:t>
            </a:r>
            <a:r>
              <a:rPr lang="de-DE" sz="2400" b="1" dirty="0" smtClean="0"/>
              <a:t> Model (VPM) </a:t>
            </a:r>
            <a:r>
              <a:rPr lang="de-DE" sz="2400" dirty="0" err="1" smtClean="0"/>
              <a:t>Tauchgangsprofile</a:t>
            </a:r>
            <a:r>
              <a:rPr lang="de-DE" sz="2400" dirty="0" smtClean="0"/>
              <a:t> berechnet.</a:t>
            </a:r>
          </a:p>
          <a:p>
            <a:pPr lvl="1">
              <a:spcAft>
                <a:spcPts val="600"/>
              </a:spcAft>
            </a:pPr>
            <a:r>
              <a:rPr lang="de-DE" sz="2000" dirty="0" smtClean="0">
                <a:hlinkClick r:id="rId2"/>
              </a:rPr>
              <a:t>http://www.hhssoftware.com/v-planner/</a:t>
            </a:r>
            <a:endParaRPr lang="de-DE" sz="2000" dirty="0" smtClean="0"/>
          </a:p>
          <a:p>
            <a:pPr lvl="1">
              <a:spcAft>
                <a:spcPts val="600"/>
              </a:spcAft>
            </a:pPr>
            <a:r>
              <a:rPr lang="de-DE" sz="2000" dirty="0" smtClean="0"/>
              <a:t>Kosten 79 € für PC/Mac, 42 € fürs Smartphone</a:t>
            </a:r>
          </a:p>
          <a:p>
            <a:pPr>
              <a:spcAft>
                <a:spcPts val="600"/>
              </a:spcAft>
            </a:pPr>
            <a:r>
              <a:rPr lang="de-DE" sz="2400" dirty="0" smtClean="0"/>
              <a:t>Es gibt auch eine freie </a:t>
            </a:r>
            <a:r>
              <a:rPr lang="de-DE" sz="2400" dirty="0" err="1" smtClean="0"/>
              <a:t>Implementation</a:t>
            </a:r>
            <a:r>
              <a:rPr lang="de-DE" sz="2400" dirty="0" smtClean="0"/>
              <a:t> des VPM</a:t>
            </a:r>
          </a:p>
          <a:p>
            <a:pPr lvl="1">
              <a:spcAft>
                <a:spcPts val="600"/>
              </a:spcAft>
            </a:pPr>
            <a:r>
              <a:rPr lang="de-DE" sz="2000" dirty="0" smtClean="0">
                <a:hlinkClick r:id="rId3"/>
              </a:rPr>
              <a:t>http://www.hlplanner.com/</a:t>
            </a:r>
            <a:endParaRPr lang="de-DE" dirty="0" smtClean="0"/>
          </a:p>
          <a:p>
            <a:pPr marL="0" indent="0">
              <a:buNone/>
            </a:pPr>
            <a:endParaRPr lang="de-DE" baseline="30000" dirty="0"/>
          </a:p>
          <a:p>
            <a:pPr marL="0" indent="0">
              <a:buNone/>
            </a:pPr>
            <a:endParaRPr lang="de-DE" baseline="30000" dirty="0" smtClean="0"/>
          </a:p>
          <a:p>
            <a:pPr marL="0" indent="0">
              <a:buNone/>
            </a:pPr>
            <a:r>
              <a:rPr lang="de-DE" sz="1800" baseline="30000" dirty="0" smtClean="0"/>
              <a:t>1</a:t>
            </a:r>
            <a:r>
              <a:rPr lang="de-DE" sz="1800" dirty="0" smtClean="0"/>
              <a:t>Nun </a:t>
            </a:r>
            <a:r>
              <a:rPr lang="de-DE" sz="1800" dirty="0" err="1" smtClean="0"/>
              <a:t>MultiDeco</a:t>
            </a:r>
            <a:r>
              <a:rPr lang="de-DE" sz="1800" dirty="0"/>
              <a:t> </a:t>
            </a:r>
            <a:r>
              <a:rPr lang="de-DE" sz="1800" dirty="0">
                <a:hlinkClick r:id="rId4"/>
              </a:rPr>
              <a:t>https://www.hhssoftware.com/multideco</a:t>
            </a:r>
            <a:r>
              <a:rPr lang="de-DE" sz="1800" dirty="0" smtClean="0">
                <a:hlinkClick r:id="rId4"/>
              </a:rPr>
              <a:t>/</a:t>
            </a:r>
            <a:endParaRPr lang="de-DE" sz="1800" dirty="0" smtClean="0"/>
          </a:p>
          <a:p>
            <a:pPr marL="0" indent="0">
              <a:buNone/>
            </a:pPr>
            <a:endParaRPr lang="de-DE" sz="2400"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V-</a:t>
            </a:r>
            <a:r>
              <a:rPr lang="de-DE" dirty="0" err="1" smtClean="0"/>
              <a:t>Planner</a:t>
            </a:r>
            <a:r>
              <a:rPr lang="de-DE" dirty="0" smtClean="0"/>
              <a:t/>
            </a:r>
            <a:br>
              <a:rPr lang="de-DE" dirty="0" smtClean="0"/>
            </a:br>
            <a:endParaRPr lang="de-DE" dirty="0"/>
          </a:p>
        </p:txBody>
      </p:sp>
      <p:pic>
        <p:nvPicPr>
          <p:cNvPr id="106501" name="Picture 5"/>
          <p:cNvPicPr>
            <a:picLocks noGrp="1" noChangeAspect="1" noChangeArrowheads="1"/>
          </p:cNvPicPr>
          <p:nvPr>
            <p:ph idx="1"/>
          </p:nvPr>
        </p:nvPicPr>
        <p:blipFill>
          <a:blip r:embed="rId2" cstate="print"/>
          <a:srcRect/>
          <a:stretch>
            <a:fillRect/>
          </a:stretch>
        </p:blipFill>
        <p:spPr bwMode="auto">
          <a:xfrm>
            <a:off x="1352600" y="1040568"/>
            <a:ext cx="6984776" cy="5386106"/>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t>
            </a:r>
            <a:r>
              <a:rPr lang="de-DE" dirty="0" err="1" smtClean="0"/>
              <a:t>Planner</a:t>
            </a:r>
            <a:r>
              <a:rPr lang="de-DE" dirty="0" smtClean="0"/>
              <a:t> Konfiguration</a:t>
            </a:r>
            <a:br>
              <a:rPr lang="de-DE" dirty="0" smtClean="0"/>
            </a:br>
            <a:endParaRPr lang="de-DE"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1352600" y="1412776"/>
            <a:ext cx="8190910" cy="4968552"/>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Eine typische </a:t>
            </a:r>
            <a:r>
              <a:rPr lang="de-DE" dirty="0" err="1" smtClean="0"/>
              <a:t>Runtime</a:t>
            </a:r>
            <a:r>
              <a:rPr lang="de-DE" dirty="0" smtClean="0"/>
              <a:t>-Table</a:t>
            </a:r>
            <a:br>
              <a:rPr lang="de-DE" dirty="0" smtClean="0"/>
            </a:br>
            <a:endParaRPr lang="de-DE" dirty="0"/>
          </a:p>
        </p:txBody>
      </p:sp>
      <p:pic>
        <p:nvPicPr>
          <p:cNvPr id="73730" name="Picture 2"/>
          <p:cNvPicPr>
            <a:picLocks noChangeAspect="1" noChangeArrowheads="1"/>
          </p:cNvPicPr>
          <p:nvPr/>
        </p:nvPicPr>
        <p:blipFill>
          <a:blip r:embed="rId2" cstate="print"/>
          <a:srcRect/>
          <a:stretch>
            <a:fillRect/>
          </a:stretch>
        </p:blipFill>
        <p:spPr bwMode="auto">
          <a:xfrm>
            <a:off x="1568624" y="980728"/>
            <a:ext cx="5928659" cy="54726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Runtime-Table auf den Slades</a:t>
            </a:r>
            <a:br>
              <a:rPr lang="de-DE" dirty="0" smtClean="0"/>
            </a:br>
            <a:endParaRPr lang="de-DE" dirty="0"/>
          </a:p>
        </p:txBody>
      </p:sp>
      <p:pic>
        <p:nvPicPr>
          <p:cNvPr id="4" name="Picture 7" descr="C:\Temp\Ausrüstung\IMG_3555.JPG"/>
          <p:cNvPicPr>
            <a:picLocks noGrp="1" noChangeAspect="1" noChangeArrowheads="1"/>
          </p:cNvPicPr>
          <p:nvPr>
            <p:ph idx="1"/>
          </p:nvPr>
        </p:nvPicPr>
        <p:blipFill>
          <a:blip r:embed="rId2" cstate="print"/>
          <a:srcRect/>
          <a:stretch>
            <a:fillRect/>
          </a:stretch>
        </p:blipFill>
        <p:spPr bwMode="auto">
          <a:xfrm>
            <a:off x="1286593" y="1412777"/>
            <a:ext cx="6727412" cy="4657439"/>
          </a:xfrm>
          <a:prstGeom prst="rect">
            <a:avLst/>
          </a:prstGeom>
          <a:ln>
            <a:noFill/>
          </a:ln>
          <a:effectLst>
            <a:outerShdw blurRad="190500" algn="tl" rotWithShape="0">
              <a:srgbClr val="000000">
                <a:alpha val="70000"/>
              </a:srgbClr>
            </a:outerShdw>
          </a:effectLst>
        </p:spPr>
      </p:pic>
      <p:sp>
        <p:nvSpPr>
          <p:cNvPr id="5" name="Textfeld 4"/>
          <p:cNvSpPr txBox="1">
            <a:spLocks noChangeArrowheads="1"/>
          </p:cNvSpPr>
          <p:nvPr/>
        </p:nvSpPr>
        <p:spPr bwMode="auto">
          <a:xfrm>
            <a:off x="1286593" y="6093297"/>
            <a:ext cx="6708745" cy="276999"/>
          </a:xfrm>
          <a:prstGeom prst="rect">
            <a:avLst/>
          </a:prstGeom>
          <a:noFill/>
          <a:ln w="9525">
            <a:noFill/>
            <a:miter lim="800000"/>
            <a:headEnd/>
            <a:tailEnd/>
          </a:ln>
        </p:spPr>
        <p:txBody>
          <a:bodyPr wrap="square">
            <a:spAutoFit/>
          </a:bodyPr>
          <a:lstStyle/>
          <a:p>
            <a:pPr algn="ctr"/>
            <a:r>
              <a:rPr lang="de-DE" sz="1200" b="1" dirty="0" smtClean="0">
                <a:solidFill>
                  <a:schemeClr val="tx1"/>
                </a:solidFill>
              </a:rPr>
              <a:t>Slades mit </a:t>
            </a:r>
            <a:r>
              <a:rPr lang="de-DE" sz="1200" b="1" dirty="0" err="1" smtClean="0">
                <a:solidFill>
                  <a:schemeClr val="tx1"/>
                </a:solidFill>
              </a:rPr>
              <a:t>Runtime</a:t>
            </a:r>
            <a:r>
              <a:rPr lang="de-DE" sz="1200" b="1" dirty="0" smtClean="0">
                <a:solidFill>
                  <a:schemeClr val="tx1"/>
                </a:solidFill>
              </a:rPr>
              <a:t>-Table – Tiefe, Dauer, Aktionszeit und Aktion</a:t>
            </a:r>
            <a:endParaRPr lang="de-DE" sz="1200" b="1" dirty="0">
              <a:solidFill>
                <a:schemeClr val="tx1"/>
              </a:solidFill>
            </a:endParaRPr>
          </a:p>
        </p:txBody>
      </p:sp>
      <p:sp>
        <p:nvSpPr>
          <p:cNvPr id="7" name="Textfeld 6"/>
          <p:cNvSpPr txBox="1">
            <a:spLocks noChangeArrowheads="1"/>
          </p:cNvSpPr>
          <p:nvPr/>
        </p:nvSpPr>
        <p:spPr bwMode="auto">
          <a:xfrm>
            <a:off x="7487893" y="6309320"/>
            <a:ext cx="2457662" cy="246221"/>
          </a:xfrm>
          <a:prstGeom prst="rect">
            <a:avLst/>
          </a:prstGeom>
          <a:noFill/>
          <a:ln w="9525">
            <a:noFill/>
            <a:miter lim="800000"/>
            <a:headEnd/>
            <a:tailEnd/>
          </a:ln>
        </p:spPr>
        <p:txBody>
          <a:bodyPr wrap="square">
            <a:spAutoFit/>
          </a:bodyPr>
          <a:lstStyle/>
          <a:p>
            <a:r>
              <a:rPr lang="de-DE" sz="1000" dirty="0">
                <a:solidFill>
                  <a:schemeClr val="tx1"/>
                </a:solidFill>
              </a:rPr>
              <a:t>Fotos: Steffen Kaufmann</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2492896"/>
            <a:ext cx="8420100" cy="1944216"/>
          </a:xfrm>
        </p:spPr>
        <p:txBody>
          <a:bodyPr/>
          <a:lstStyle/>
          <a:p>
            <a:r>
              <a:rPr lang="de-DE" dirty="0" smtClean="0"/>
              <a:t>Durchführung eines tiefen Tauchgangs</a:t>
            </a:r>
            <a:endParaRPr lang="de-DE"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r>
              <a:rPr lang="de-DE" dirty="0" smtClean="0"/>
              <a:t>Vorbereitung:</a:t>
            </a:r>
          </a:p>
          <a:p>
            <a:pPr lvl="1"/>
            <a:r>
              <a:rPr lang="de-DE" dirty="0" err="1" smtClean="0"/>
              <a:t>Tauchgangsplanung</a:t>
            </a:r>
            <a:endParaRPr lang="de-DE" dirty="0" smtClean="0"/>
          </a:p>
          <a:p>
            <a:pPr lvl="1"/>
            <a:r>
              <a:rPr lang="de-DE" dirty="0" smtClean="0"/>
              <a:t>Redundante Konfiguration</a:t>
            </a:r>
          </a:p>
          <a:p>
            <a:pPr lvl="1"/>
            <a:r>
              <a:rPr lang="de-DE" dirty="0" smtClean="0"/>
              <a:t>Notfallmaßnahmen</a:t>
            </a:r>
          </a:p>
          <a:p>
            <a:pPr lvl="1"/>
            <a:r>
              <a:rPr lang="de-DE" dirty="0" smtClean="0"/>
              <a:t>Ausrüstung i. O.?</a:t>
            </a:r>
          </a:p>
          <a:p>
            <a:pPr lvl="1"/>
            <a:r>
              <a:rPr lang="de-DE" dirty="0" smtClean="0"/>
              <a:t>Partner bekannt</a:t>
            </a:r>
          </a:p>
          <a:p>
            <a:pPr lvl="1"/>
            <a:r>
              <a:rPr lang="de-DE" dirty="0" smtClean="0"/>
              <a:t>Tauchcomputer bekannt</a:t>
            </a:r>
          </a:p>
          <a:p>
            <a:r>
              <a:rPr lang="de-DE" dirty="0" smtClean="0"/>
              <a:t>Durchführung:</a:t>
            </a:r>
          </a:p>
          <a:p>
            <a:pPr lvl="1"/>
            <a:r>
              <a:rPr lang="de-DE" dirty="0" smtClean="0"/>
              <a:t>Briefing (z. B. STAGSI, </a:t>
            </a:r>
            <a:r>
              <a:rPr lang="de-DE" dirty="0" err="1" smtClean="0"/>
              <a:t>GetReady</a:t>
            </a:r>
            <a:r>
              <a:rPr lang="de-DE" dirty="0" smtClean="0"/>
              <a:t>)</a:t>
            </a:r>
          </a:p>
          <a:p>
            <a:pPr lvl="1"/>
            <a:r>
              <a:rPr lang="de-DE" dirty="0" smtClean="0"/>
              <a:t>Fühle ich mich gut / bereit für den TG?</a:t>
            </a:r>
          </a:p>
          <a:p>
            <a:pPr lvl="1"/>
            <a:r>
              <a:rPr lang="de-DE" dirty="0" smtClean="0"/>
              <a:t>Gasanalyse</a:t>
            </a:r>
          </a:p>
          <a:p>
            <a:pPr lvl="1"/>
            <a:r>
              <a:rPr lang="de-DE" dirty="0" smtClean="0"/>
              <a:t>Es muss nicht alles angesprochen werden, aber alles muss sicher gestellt sein!</a:t>
            </a:r>
            <a:endParaRPr lang="de-DE" dirty="0"/>
          </a:p>
        </p:txBody>
      </p:sp>
      <p:sp>
        <p:nvSpPr>
          <p:cNvPr id="2" name="Titel 1"/>
          <p:cNvSpPr>
            <a:spLocks noGrp="1"/>
          </p:cNvSpPr>
          <p:nvPr>
            <p:ph type="title"/>
          </p:nvPr>
        </p:nvSpPr>
        <p:spPr/>
        <p:txBody>
          <a:bodyPr/>
          <a:lstStyle/>
          <a:p>
            <a:r>
              <a:rPr lang="de-DE" dirty="0" smtClean="0"/>
              <a:t>Durchführung eines tiefen TG</a:t>
            </a:r>
            <a:endParaRPr lang="de-DE" dirty="0"/>
          </a:p>
        </p:txBody>
      </p:sp>
      <p:sp>
        <p:nvSpPr>
          <p:cNvPr id="51202" name="AutoShape 2" descr="data:image/jpeg;base64,/9j/4AAQSkZJRgABAQAAAQABAAD/2wCEAAkGBg8ODw4QDhAPDQ8SFhEQEBAPDQ4ODhcQFBAYGBMQExIXGyYeFxsjGRgeIDsgLycsLCwsGB4xQTAqNSYrLCkBCQoKDgwOGg8PGjIiHyQ0Ly81MiwsLCoyLCwsLCwsLDMyNCwpLCwyMSwsLCw0LDAsLCk0Mi4tLC0tLC80LCwsMv/AABEIANUA7QMBIgACEQEDEQH/xAAcAAEAAgMBAQEAAAAAAAAAAAAAAgcBBQYEAwj/xAA7EAACAQIEAwQIBQQABwAAAAAAAQIDEQQGITEFQVESIjJhExRSYnGBsdEHkaHB8CMzQkMkNFNyksLh/8QAGwEBAAIDAQEAAAAAAAAAAAAAAAUGAQMEAgf/xAAwEQABAwIFAQYGAgMAAAAAAAAAAQIDBBEFEiExQWETUaGx0fAiMnGBweEUI0KR8f/aAAwDAQACEQMRAD8AvEAAAAAAAAAAAAAAAAAAAAAAAAAAAAAAAAAAAA5rMma1RvSoNSq7Slo4w+8vp+h5cz5tt2qGGlrtOrF7dYwfXz5fHbjLkVVVn+Ef+/QquK4zkvDTrryvd9OvU73JXF3VpzpVJOVSDck5NuThJ63b1bUvqjpSqOEcSeGr06qu1F2klzg/FH8v1SLUpVYzjGUWpRklKLWzTV0zdQzZ2ZV3TyO3A6zt4Mjl+Jun249CYAO8nQAAAAAAAAAAAAAAAAAAAAAAAAAAAAAAAYbtvoAZOIzPm/t9qjhpdzadVPxdYwfTz5/Df45qzZ6btUMO7UtpzX+fur3fr8N+VuQ9VV5vgj27yoYti+a8MC6cr+E9SdzFyNzFyNKrYnc7XIvG7p4Wo9VeVK73jvKHy3+F+hw9yeHxMqU4zg+zOLUovzRthlWJ6OQ7qCqdSTJIm3PVC5QeHgvFYYujCrHRvScb37M1vH+cmj3Fja5HJdNj6Qx7XtRzVuigAHo9gAAAAAAAAAAAAAAAAAAAAAAAAAw3YAN21ei5vkcBmvNnp+1Qw7tR2nNbz8l7v1+G+M25s9O5UMO/6K0nNf5vovd+vw35W5D1dVn+Bm3n+vMqGLYrnvBAunK9/ROhK4uQuLkcVixK4uQuLgzYlcXI3MXBmxvMr8feDrd5v0M7Kot7dJpdV9L+RaMZJpNNNPVNO6a6opG5YWR8VivV3GdKU6UWvQzlJRbi94q+8VyfnbkSVDMqL2a7eXv3uWjA6xyL/Hdqm6dP1+fqdaACXLYAAAAAAAAAAAAAAAAAAAAAAAACv835u9N2sPh5f0tqlRPx9Yxfs+fP4b/bOebL9rDYeWmsa1RPfrTi+nV/LqcTciKuqzf1s25Kpi+J3vBCv1X8epO5i5G5i5GlXsTuYuRuLgzYlcxcjcXMmbEriKbaSTbbSSSu23skuZPCYWpWnGnSi6k5bRjv8fJeZZmWco08GlOpariOc7XjG61jC/13flsb4YHSrZNu8kKHD5Kt2mjeV98mry1kVK1XGJN7xobxXnU6v3dvjsu0SttoZBORQtiSzS8U1LHTMyRp6qAAbTpAAAAAAAAAAAAAAAAAAAAABxudc2eivhsPL+o9KtRPWK9iL9p9eXx29mcs1eqQ9FRaeImt9/Rxf+b8+i+fk6ylNttttt6tt3bb3bZGVdTb+tn3K7i2JdmiwRLryvd0+pm4uRuYuRRUrEri5G5i4FiVxcjcxcGbErnq4Zw2riqsaVGPak93tGMecpPkv5uS4NwerjKqpUl5yk/DGPtS+3MtjgnA6WCpKnSV29ZzfjlLq/tyOqnpllW/BLYfhrqpcztG+f0Pll/LlLA07Q79R/3KrXeb6LpHyNsATjWoxMrdi6xxtjajGJZEAAPR7AAAB4+LcWpYSk6tVvsqySVnKUntGKe7+zPVOaim5NJJNtt2SS3bZVOa8xPG1u62qELqktr9ajXV/oreZy1M/ZN03UjsQrUpYrp8y7e+haOCxtOvTjUpSU4S2a+jXJ+R9yn+BZirYKfap96D8dJvuyX7Pz+pafCeL0sXSVWjK62lF6TjLnGS5MxT1KSpZdFPNBiLKtttnJunoe0AHWSYAAAAAAAAANNmfMUcDR7Wkq07qlB837UvdX/zme3i3FaeEozrVXaMdkvFKT2hHzZT3FuLVMXWnWqvvS2V+7GK2hHyX3fM4qqo7NMrd18CJxOv/jMys+ZfDr6HyxGJnVnKdSTnOTcpSe7Z8rkbi5ClKW6rdSVzFyNxcGLErmLkbi4M2JXPdwXg1XGVVSpLznN+GMfaf25nz4Rwqri60aNFXk9W34Yx5zk+hb/A+CUsFSVKkr85za70pe0/tyOqnp1lW67Eth2HLUuzO0anj0M8F4LSwdJUqS85SfilL2pP+WPeATjWo1LIXNrUYiNalkQAAyegAAAAc3nPM6wdP0dJr1iou7z7EdnUa+nn8DxI9I2q5xqmmbCxXv2Q02fszXbwlGWi/vyXN/8AST+v5dUcPcjKbbbbu3q23d36sxcr8siyOzKUGrqX1MiyO+3RCVz3cH41VwdVVKT8pQfglH2ZL9+Rrri5rRVRboaGOdG5HNWyoXRwPjlLG0lUpOzWk4PxRl0f35mxKS4TxerhKsatGVpLRp+GUecZLmi2+A8epY6kqlN2krKpTb70JdH1XR8/zJumqUlTK7fzLrh+ItqW5XaOTx+hsgAdhKgAAAjVqxhGUpNRjFOUpN2SildtvkrEivPxDzR2m8HRl3V/fkucuVJPot352XJmmaVIm5lOaqqW08avd/1TSZszLLHVu62qELqlHa/Wo11f6L530VyNzFyAc5XKrl3KJLI6Z6vfupK4uQuLnk12JXFyNzFzIsSuenh3D6uJqwpUY9qctuSS5yk+SR8MNh51Zxp04uc5NRjFbtst/KeV4YClradeetWa28oR91frv5LoggWV3QkaGhWpfr8qbr+D0Zcy9SwFLsQ705WdWo1aUpftFcl+7be1AJxrUalk2LoxjY2o1qWRAAD0ewAAAAADVZizBTwNFzn3pyuqVO+spfslzf7tFQ43Gzr1J1asu1ObvJ/RLoktPkbvPODxccTKpie/CTcaM4X9EobqCX+Lty+O5zVyDqpXPfZdEQpmK1UksuRUsicfn0J3MXI3MXOQibE7mLkbmLgWJ3PZwfjNXB1Y1aLs1pKL8Mo84yXQ8FzFzKKqLdD2xzmORzVsqF38D45SxtFVaT8pwfijLnF/fmbEpDgXHauCrKrSd1tODdozj7L/AGfL9C4uD8XpYyjGtRd4vRp+KMlvCS5NfZ7Mm6aoSVLLuXOgrkqW2do5Pdz2gHyxWJhShOpUfZhBOUm+SSuzr2JNVtqppM55kWBw/cf9epeNJaaaa1Gui+rXmVBKbbbbbb1bbu23u2z3cf43PG4idaeifdpx9mmm+zH463fm2a65A1EyyvvxwUrEKpamXT5U29fuSuYuRuLnOR9iVzFyNxcGbEriKbaSTbeiSV229kkQuWP+H2T+z2cZiI95q9Cm1sn/ALWur5dFr0ttiiWR2VDqpaV1Q/I37r3GzyPlH1OHpqyTxM1tv6OD/wAF73V/Lld9WAT0caRtytLrDC2FiMZsgAB7NoAAAAAAAAB8cXhKdaEqdWEakJaSjJXT/nUq7NmSqmDbq0b1cNu3vOn5T6r3vz6u1zEopppq6ejT1VuhomgbKmu/ecdXRx1LbO34UoC4udxnDILp9rEYKN4b1KCV3HrKn1j7vLlpouEuQkkTo1s4p1RSvp35Xp+yVxchcXNZz2JXFyFxcGbErm4yxmWpgK3bjeVKVlVp33j1XvLl+RpbmLnprlat0Nkb3RuR7VsqF/4HHU8RThVoyU6c1eMl+qfRp6W5NHA/ibmK7jgqb0Vp17dd4U//AG/8Tn8p5wqcPc4tOrRmm/R3tap2e7JdL6J+XwNDicTKrOdSo+1ObcpN85N3Z3TVeeNGpuu/vqTdViSS06Nbo5d/fUjcXI3MXOAgrEri5G5i4M2JXFyNzd5Ty1PiFfsaxowtKtNco8or3nb6vkemtVy2Tc2RxOkcjGpqpt8g5R9bn6xXjfDwfdi1pUmuXnFc+r06lrnyw2GhShGnTioQglGMVsktkfUnIYUibZNy50lM2njypvyveAAbzqAAAAAAAAAAAAAAABwmdMhel7WJwcUqmsqlFaKfWcOkvLn8d+7BrlibI3K40TwMnZkeh+eZXTad01o01Z36GLlqZ2yKsUpV8MlHELWUNFGp9p+fPn1VVTi4txknGSbUotNSTTs009mQksLonWUqFVSPp3Wdtwpm5i5G4uaTlsSuYuRuLgzYlcxcjcXMixK4uQuLgzYlcxcjczFNtJJtvRJK7beySBmx6+F8Nq4qtCjRXanN2V9Ipc5SfJJal48B4HSwNCFGly1nO1pTm95v+aJJcjUZEymsBR7dVL1qqk6j37Ed1ST+vV9bI6gmKWDs0zO3XwLTh9H2Dc7vmXw98gAHYSgAAAAAAAAAAAAAAAAAAAAAOPzxkdYxOvh0o4pLVaRjVSXhb5S6S+T0s12APEkbZG5XGqaFkzFY9ND86VIuLlGScZRbjKMk1JSTs009ncjctzPWRljYuvh0o4qK1WijVilpFvlJLaXyelmqiqRcW4yTjJNxlGSakmnZpp7O5BywuidZSpVVI6ndZduFFxcjcxc1HLYlcXI3MXBmxK4uRuYuDNiVyxfwyyj2msdXjov+Wi+b51mv0XzfRnNZJytLiOISkmsPTtKtK7V1ypp9X+iv5F306cYxjGKUYxSjGKVkklZJLkjvpIMy53bEzhtJmXtX7JsSABKlhAAAAAAAAAAAAAAAAAAAAAAAAAAABxWfsjLFxeJw0UsTFd+K0VWKW3/els+e3S3ag8PYj25XGqWJsrVY7Y/Nsk02mmmtGmrNNbpojctP8RcjemUsZhIXrLWtSitZxX+yK9tdOa896quQksSxuspVaimdA/KpK5i5G4uajnsSuejhvD6mJrU6FFdqpUfZiuXVt9EldvyR5Llx/hrlL1Sj6zWjbEVkrJqzp0nqo+Te7+S5M3QxLI6x10tMs77ccnR5e4FTwGHhQpa21nO1nOo/FN/zRJLkbIAnERESyFra1GpZNgADJkAAAAAAAAAAAAAAAAAAAAAAAAAAAAAAFW/iVkf0fbxuFj3HeWIpxXhfOtFdOvTfa9rSMNJpp6p6NPaxqljSRtlNE8DZmZXH5nuYudj+ImSXganp8PH/AISo9l/qqP8Awfuvk/l0vzXA+D1cbiKWHpeKb1la6jBeKcvJL89FzIZ0bmuyruVl8D2P7NU1Oo/DTKfrlf1itG+HoNWT2nWVnGNuaW7+S1uy5jycJ4XTwlClQors06a7K6t85Pzb1fmz1kxDEkbbFkpoEgZl55AANx0gAAAAAAAAAAAAAAAAAAAAAAAAAAAAAAAAAAAHxxmDp16c6VWKqU5pxnF7NM5zJGTqPDvWJQk6s5zlBTlFKSpRfdp6eerel9NNEAeVaiqirueFY1XI5U1Q6kAHo9g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51204" name="Picture 4"/>
          <p:cNvPicPr>
            <a:picLocks noChangeAspect="1" noChangeArrowheads="1"/>
          </p:cNvPicPr>
          <p:nvPr/>
        </p:nvPicPr>
        <p:blipFill>
          <a:blip r:embed="rId2" cstate="print"/>
          <a:srcRect/>
          <a:stretch>
            <a:fillRect/>
          </a:stretch>
        </p:blipFill>
        <p:spPr bwMode="auto">
          <a:xfrm>
            <a:off x="5529064" y="1700808"/>
            <a:ext cx="216023" cy="193426"/>
          </a:xfrm>
          <a:prstGeom prst="rect">
            <a:avLst/>
          </a:prstGeom>
          <a:noFill/>
          <a:ln w="9525">
            <a:noFill/>
            <a:miter lim="800000"/>
            <a:headEnd/>
            <a:tailEnd/>
          </a:ln>
        </p:spPr>
      </p:pic>
      <p:pic>
        <p:nvPicPr>
          <p:cNvPr id="9" name="Picture 4"/>
          <p:cNvPicPr>
            <a:picLocks noChangeAspect="1" noChangeArrowheads="1"/>
          </p:cNvPicPr>
          <p:nvPr/>
        </p:nvPicPr>
        <p:blipFill>
          <a:blip r:embed="rId2" cstate="print"/>
          <a:srcRect/>
          <a:stretch>
            <a:fillRect/>
          </a:stretch>
        </p:blipFill>
        <p:spPr bwMode="auto">
          <a:xfrm>
            <a:off x="5529064" y="2132856"/>
            <a:ext cx="216023" cy="193426"/>
          </a:xfrm>
          <a:prstGeom prst="rect">
            <a:avLst/>
          </a:prstGeom>
          <a:noFill/>
          <a:ln w="9525">
            <a:noFill/>
            <a:miter lim="800000"/>
            <a:headEnd/>
            <a:tailEnd/>
          </a:ln>
        </p:spPr>
      </p:pic>
      <p:pic>
        <p:nvPicPr>
          <p:cNvPr id="10" name="Picture 4"/>
          <p:cNvPicPr>
            <a:picLocks noChangeAspect="1" noChangeArrowheads="1"/>
          </p:cNvPicPr>
          <p:nvPr/>
        </p:nvPicPr>
        <p:blipFill>
          <a:blip r:embed="rId2" cstate="print"/>
          <a:srcRect/>
          <a:stretch>
            <a:fillRect/>
          </a:stretch>
        </p:blipFill>
        <p:spPr bwMode="auto">
          <a:xfrm>
            <a:off x="5529064" y="2924944"/>
            <a:ext cx="216023" cy="193426"/>
          </a:xfrm>
          <a:prstGeom prst="rect">
            <a:avLst/>
          </a:prstGeom>
          <a:noFill/>
          <a:ln w="9525">
            <a:noFill/>
            <a:miter lim="800000"/>
            <a:headEnd/>
            <a:tailEnd/>
          </a:ln>
        </p:spPr>
      </p:pic>
      <p:pic>
        <p:nvPicPr>
          <p:cNvPr id="51205" name="Picture 5"/>
          <p:cNvPicPr>
            <a:picLocks noChangeAspect="1" noChangeArrowheads="1"/>
          </p:cNvPicPr>
          <p:nvPr/>
        </p:nvPicPr>
        <p:blipFill>
          <a:blip r:embed="rId3" cstate="print"/>
          <a:srcRect/>
          <a:stretch>
            <a:fillRect/>
          </a:stretch>
        </p:blipFill>
        <p:spPr bwMode="auto">
          <a:xfrm>
            <a:off x="5529064" y="3645024"/>
            <a:ext cx="194823" cy="267469"/>
          </a:xfrm>
          <a:prstGeom prst="rect">
            <a:avLst/>
          </a:prstGeom>
          <a:noFill/>
          <a:ln w="9525">
            <a:noFill/>
            <a:miter lim="800000"/>
            <a:headEnd/>
            <a:tailEnd/>
          </a:ln>
        </p:spPr>
      </p:pic>
      <p:pic>
        <p:nvPicPr>
          <p:cNvPr id="14" name="Picture 5"/>
          <p:cNvPicPr>
            <a:picLocks noChangeAspect="1" noChangeArrowheads="1"/>
          </p:cNvPicPr>
          <p:nvPr/>
        </p:nvPicPr>
        <p:blipFill>
          <a:blip r:embed="rId3" cstate="print"/>
          <a:srcRect/>
          <a:stretch>
            <a:fillRect/>
          </a:stretch>
        </p:blipFill>
        <p:spPr bwMode="auto">
          <a:xfrm>
            <a:off x="5529064" y="4077072"/>
            <a:ext cx="194823" cy="267469"/>
          </a:xfrm>
          <a:prstGeom prst="rect">
            <a:avLst/>
          </a:prstGeom>
          <a:noFill/>
          <a:ln w="9525">
            <a:noFill/>
            <a:miter lim="800000"/>
            <a:headEnd/>
            <a:tailEnd/>
          </a:ln>
        </p:spPr>
      </p:pic>
      <p:pic>
        <p:nvPicPr>
          <p:cNvPr id="12" name="Picture 4"/>
          <p:cNvPicPr>
            <a:picLocks noChangeAspect="1" noChangeArrowheads="1"/>
          </p:cNvPicPr>
          <p:nvPr/>
        </p:nvPicPr>
        <p:blipFill>
          <a:blip r:embed="rId2" cstate="print"/>
          <a:srcRect/>
          <a:stretch>
            <a:fillRect/>
          </a:stretch>
        </p:blipFill>
        <p:spPr bwMode="auto">
          <a:xfrm>
            <a:off x="5529064" y="2564904"/>
            <a:ext cx="216023" cy="193426"/>
          </a:xfrm>
          <a:prstGeom prst="rect">
            <a:avLst/>
          </a:prstGeom>
          <a:noFill/>
          <a:ln w="9525">
            <a:noFill/>
            <a:miter lim="800000"/>
            <a:headEnd/>
            <a:tailEnd/>
          </a:ln>
        </p:spPr>
      </p:pic>
      <p:pic>
        <p:nvPicPr>
          <p:cNvPr id="11" name="Picture 4"/>
          <p:cNvPicPr>
            <a:picLocks noChangeAspect="1" noChangeArrowheads="1"/>
          </p:cNvPicPr>
          <p:nvPr/>
        </p:nvPicPr>
        <p:blipFill>
          <a:blip r:embed="rId2" cstate="print"/>
          <a:srcRect/>
          <a:stretch>
            <a:fillRect/>
          </a:stretch>
        </p:blipFill>
        <p:spPr bwMode="auto">
          <a:xfrm>
            <a:off x="5518463" y="3278793"/>
            <a:ext cx="216023" cy="1934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Einsatz eines Tauchcomputers</a:t>
            </a:r>
            <a:endParaRPr lang="de-DE" dirty="0"/>
          </a:p>
        </p:txBody>
      </p:sp>
      <p:sp>
        <p:nvSpPr>
          <p:cNvPr id="4" name="Inhaltsplatzhalter 3"/>
          <p:cNvSpPr>
            <a:spLocks noGrp="1"/>
          </p:cNvSpPr>
          <p:nvPr>
            <p:ph sz="quarter" idx="13"/>
          </p:nvPr>
        </p:nvSpPr>
        <p:spPr/>
        <p:txBody>
          <a:bodyPr/>
          <a:lstStyle/>
          <a:p>
            <a:r>
              <a:rPr lang="de-DE" dirty="0" smtClean="0"/>
              <a:t>Nicht jeder TG muss mit Software vorgeplant werden.</a:t>
            </a:r>
          </a:p>
          <a:p>
            <a:r>
              <a:rPr lang="de-DE" dirty="0" smtClean="0"/>
              <a:t>Welches Rechenmodell verwendet mein TC?</a:t>
            </a:r>
          </a:p>
          <a:p>
            <a:r>
              <a:rPr lang="de-DE" dirty="0" smtClean="0"/>
              <a:t>Wie alt ist das Blasenmodell und der TC?</a:t>
            </a:r>
          </a:p>
          <a:p>
            <a:r>
              <a:rPr lang="de-DE" dirty="0" smtClean="0"/>
              <a:t>Welche Anzeigen habe ich auf meinem persönlichen TC?</a:t>
            </a:r>
          </a:p>
          <a:p>
            <a:pPr lvl="1"/>
            <a:r>
              <a:rPr lang="de-DE" dirty="0" smtClean="0"/>
              <a:t>Wie werden Dekompressionsstopps auf meinem TC angezeigt?</a:t>
            </a:r>
          </a:p>
          <a:p>
            <a:pPr lvl="1"/>
            <a:r>
              <a:rPr lang="de-DE" dirty="0" smtClean="0"/>
              <a:t>Was heißt RBT, TAT etc. und welche Schlussfolgerungen ziehe ich für meinen aktuellen TG?</a:t>
            </a:r>
          </a:p>
          <a:p>
            <a:pPr lvl="1"/>
            <a:r>
              <a:rPr lang="de-DE" dirty="0" smtClean="0"/>
              <a:t>Wie reagiert der TC auf das Auslassen eines Tiefenstopps?</a:t>
            </a:r>
          </a:p>
          <a:p>
            <a:pPr lvl="1"/>
            <a:r>
              <a:rPr lang="de-DE" dirty="0" smtClean="0"/>
              <a:t>Wie reagiert der TC auf das Auslassen eines Deko-Stopps und welche Maßnahmen muss ich ergreifen?</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2492896"/>
            <a:ext cx="8420100" cy="1944216"/>
          </a:xfrm>
        </p:spPr>
        <p:txBody>
          <a:bodyPr/>
          <a:lstStyle/>
          <a:p>
            <a:r>
              <a:rPr lang="de-DE" dirty="0" smtClean="0"/>
              <a:t>Übungen und Abläufe</a:t>
            </a:r>
            <a:endParaRPr lang="de-DE"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Get</a:t>
            </a:r>
            <a:r>
              <a:rPr lang="de-DE" dirty="0" smtClean="0"/>
              <a:t> </a:t>
            </a:r>
            <a:r>
              <a:rPr lang="de-DE" dirty="0" err="1" smtClean="0"/>
              <a:t>Ready</a:t>
            </a:r>
            <a:r>
              <a:rPr lang="de-DE" dirty="0" smtClean="0"/>
              <a:t>!</a:t>
            </a:r>
            <a:endParaRPr lang="de-DE" dirty="0"/>
          </a:p>
        </p:txBody>
      </p:sp>
      <p:graphicFrame>
        <p:nvGraphicFramePr>
          <p:cNvPr id="4" name="Inhaltsplatzhalter 3"/>
          <p:cNvGraphicFramePr>
            <a:graphicFrameLocks noGrp="1"/>
          </p:cNvGraphicFramePr>
          <p:nvPr>
            <p:ph sz="quarter" idx="13"/>
            <p:extLst>
              <p:ext uri="{D42A27DB-BD31-4B8C-83A1-F6EECF244321}">
                <p14:modId xmlns:p14="http://schemas.microsoft.com/office/powerpoint/2010/main" val="2287838813"/>
              </p:ext>
            </p:extLst>
          </p:nvPr>
        </p:nvGraphicFramePr>
        <p:xfrm>
          <a:off x="1208584" y="1254760"/>
          <a:ext cx="8136904" cy="5054600"/>
        </p:xfrm>
        <a:graphic>
          <a:graphicData uri="http://schemas.openxmlformats.org/drawingml/2006/table">
            <a:tbl>
              <a:tblPr firstRow="1" bandRow="1">
                <a:tableStyleId>{5C22544A-7EE6-4342-B048-85BDC9FD1C3A}</a:tableStyleId>
              </a:tblPr>
              <a:tblGrid>
                <a:gridCol w="2428589"/>
                <a:gridCol w="5708315"/>
              </a:tblGrid>
              <a:tr h="370840">
                <a:tc>
                  <a:txBody>
                    <a:bodyPr/>
                    <a:lstStyle/>
                    <a:p>
                      <a:pPr eaLnBrk="1"/>
                      <a:endParaRPr lang="de-DE" dirty="0"/>
                    </a:p>
                  </a:txBody>
                  <a:tcPr/>
                </a:tc>
                <a:tc>
                  <a:txBody>
                    <a:bodyPr/>
                    <a:lstStyle/>
                    <a:p>
                      <a:pPr eaLnBrk="1"/>
                      <a:endParaRPr lang="de-DE" dirty="0"/>
                    </a:p>
                  </a:txBody>
                  <a:tcPr/>
                </a:tc>
              </a:tr>
              <a:tr h="370840">
                <a:tc>
                  <a:txBody>
                    <a:bodyPr/>
                    <a:lstStyle/>
                    <a:p>
                      <a:r>
                        <a:rPr lang="de-DE" b="1" dirty="0" smtClean="0"/>
                        <a:t>G – Goal</a:t>
                      </a:r>
                      <a:endParaRPr lang="de-DE" b="1" dirty="0"/>
                    </a:p>
                  </a:txBody>
                  <a:tcPr/>
                </a:tc>
                <a:tc>
                  <a:txBody>
                    <a:bodyPr/>
                    <a:lstStyle/>
                    <a:p>
                      <a:pPr eaLnBrk="1"/>
                      <a:r>
                        <a:rPr lang="de-DE" noProof="0" dirty="0" smtClean="0"/>
                        <a:t>Ziel des Tauchgangs</a:t>
                      </a:r>
                      <a:r>
                        <a:rPr lang="de-DE" baseline="0" noProof="0" dirty="0" smtClean="0"/>
                        <a:t> </a:t>
                      </a:r>
                    </a:p>
                    <a:p>
                      <a:pPr eaLnBrk="1"/>
                      <a:r>
                        <a:rPr lang="de-DE" baseline="0" noProof="0" dirty="0" smtClean="0"/>
                        <a:t>(primäres Ziel, Wrack, Foto / Video, Training, etc.)</a:t>
                      </a:r>
                      <a:endParaRPr lang="de-DE" noProof="0" dirty="0"/>
                    </a:p>
                  </a:txBody>
                  <a:tcPr/>
                </a:tc>
              </a:tr>
              <a:tr h="370840">
                <a:tc>
                  <a:txBody>
                    <a:bodyPr/>
                    <a:lstStyle/>
                    <a:p>
                      <a:r>
                        <a:rPr lang="de-DE" b="1" dirty="0" smtClean="0"/>
                        <a:t>E – Environment</a:t>
                      </a:r>
                      <a:endParaRPr lang="de-DE" b="1" dirty="0"/>
                    </a:p>
                  </a:txBody>
                  <a:tcPr/>
                </a:tc>
                <a:tc>
                  <a:txBody>
                    <a:bodyPr/>
                    <a:lstStyle/>
                    <a:p>
                      <a:pPr eaLnBrk="1"/>
                      <a:r>
                        <a:rPr lang="de-DE" noProof="0" dirty="0" smtClean="0"/>
                        <a:t>Zu erwartende</a:t>
                      </a:r>
                      <a:r>
                        <a:rPr lang="de-DE" baseline="0" noProof="0" dirty="0" smtClean="0"/>
                        <a:t> Randbedingungen</a:t>
                      </a:r>
                      <a:endParaRPr lang="de-DE" noProof="0" dirty="0"/>
                    </a:p>
                  </a:txBody>
                  <a:tcPr/>
                </a:tc>
              </a:tr>
              <a:tr h="370840">
                <a:tc>
                  <a:txBody>
                    <a:bodyPr/>
                    <a:lstStyle/>
                    <a:p>
                      <a:r>
                        <a:rPr lang="de-DE" b="1" dirty="0" smtClean="0"/>
                        <a:t>T – Team</a:t>
                      </a:r>
                      <a:endParaRPr lang="de-DE" b="1" dirty="0"/>
                    </a:p>
                  </a:txBody>
                  <a:tcPr/>
                </a:tc>
                <a:tc>
                  <a:txBody>
                    <a:bodyPr/>
                    <a:lstStyle/>
                    <a:p>
                      <a:pPr eaLnBrk="1"/>
                      <a:r>
                        <a:rPr lang="de-DE" noProof="0" dirty="0" smtClean="0"/>
                        <a:t>Aufgabenverteilung</a:t>
                      </a:r>
                      <a:r>
                        <a:rPr lang="de-DE" baseline="0" noProof="0" dirty="0" smtClean="0"/>
                        <a:t> im Team</a:t>
                      </a:r>
                      <a:endParaRPr lang="de-DE" noProof="0" dirty="0"/>
                    </a:p>
                  </a:txBody>
                  <a:tcPr/>
                </a:tc>
              </a:tr>
              <a:tr h="370840">
                <a:tc>
                  <a:txBody>
                    <a:bodyPr/>
                    <a:lstStyle/>
                    <a:p>
                      <a:pPr eaLnBrk="1"/>
                      <a:endParaRPr lang="de-DE" b="1" dirty="0"/>
                    </a:p>
                  </a:txBody>
                  <a:tcPr/>
                </a:tc>
                <a:tc>
                  <a:txBody>
                    <a:bodyPr/>
                    <a:lstStyle/>
                    <a:p>
                      <a:pPr eaLnBrk="1"/>
                      <a:endParaRPr lang="de-DE" noProof="0" dirty="0"/>
                    </a:p>
                  </a:txBody>
                  <a:tcPr/>
                </a:tc>
              </a:tr>
              <a:tr h="370840">
                <a:tc>
                  <a:txBody>
                    <a:bodyPr/>
                    <a:lstStyle/>
                    <a:p>
                      <a:r>
                        <a:rPr lang="de-DE" b="1" dirty="0" smtClean="0"/>
                        <a:t>R – </a:t>
                      </a:r>
                      <a:r>
                        <a:rPr lang="de-DE" b="1" noProof="0" dirty="0" err="1" smtClean="0"/>
                        <a:t>Rescue</a:t>
                      </a:r>
                      <a:r>
                        <a:rPr lang="de-DE" b="1" baseline="0" dirty="0" smtClean="0"/>
                        <a:t> Facts</a:t>
                      </a:r>
                      <a:endParaRPr lang="de-DE" b="1" dirty="0"/>
                    </a:p>
                  </a:txBody>
                  <a:tcPr/>
                </a:tc>
                <a:tc>
                  <a:txBody>
                    <a:bodyPr/>
                    <a:lstStyle/>
                    <a:p>
                      <a:pPr eaLnBrk="1"/>
                      <a:r>
                        <a:rPr lang="de-DE" noProof="0" dirty="0" smtClean="0"/>
                        <a:t>Kurze</a:t>
                      </a:r>
                      <a:r>
                        <a:rPr lang="de-DE" baseline="0" noProof="0" dirty="0" smtClean="0"/>
                        <a:t> Beschreibung wer wie</a:t>
                      </a:r>
                      <a:br>
                        <a:rPr lang="de-DE" baseline="0" noProof="0" dirty="0" smtClean="0"/>
                      </a:br>
                      <a:r>
                        <a:rPr lang="de-DE" baseline="0" noProof="0" dirty="0" smtClean="0"/>
                        <a:t>(Was tun wenn?)</a:t>
                      </a:r>
                      <a:endParaRPr lang="de-DE" noProof="0" dirty="0"/>
                    </a:p>
                  </a:txBody>
                  <a:tcPr/>
                </a:tc>
              </a:tr>
              <a:tr h="370840">
                <a:tc>
                  <a:txBody>
                    <a:bodyPr/>
                    <a:lstStyle/>
                    <a:p>
                      <a:r>
                        <a:rPr lang="de-DE" b="1" dirty="0" smtClean="0"/>
                        <a:t>E – Equipment</a:t>
                      </a:r>
                      <a:r>
                        <a:rPr lang="de-DE" b="1" baseline="0" dirty="0" smtClean="0"/>
                        <a:t> (</a:t>
                      </a:r>
                      <a:r>
                        <a:rPr lang="de-DE" b="1" baseline="0" dirty="0" err="1" smtClean="0"/>
                        <a:t>Predive-Sequence</a:t>
                      </a:r>
                      <a:r>
                        <a:rPr lang="de-DE" b="1" baseline="0" dirty="0" smtClean="0"/>
                        <a:t>)</a:t>
                      </a:r>
                      <a:endParaRPr lang="de-DE" b="1" dirty="0"/>
                    </a:p>
                  </a:txBody>
                  <a:tcPr/>
                </a:tc>
                <a:tc>
                  <a:txBody>
                    <a:bodyPr/>
                    <a:lstStyle/>
                    <a:p>
                      <a:pPr eaLnBrk="1"/>
                      <a:r>
                        <a:rPr lang="de-DE" noProof="0" dirty="0" smtClean="0"/>
                        <a:t>Ausführlicher</a:t>
                      </a:r>
                      <a:r>
                        <a:rPr lang="de-DE" baseline="0" noProof="0" dirty="0" smtClean="0"/>
                        <a:t> Ausrüstungscheck</a:t>
                      </a:r>
                      <a:endParaRPr lang="de-DE" noProof="0" dirty="0"/>
                    </a:p>
                  </a:txBody>
                  <a:tcPr/>
                </a:tc>
              </a:tr>
              <a:tr h="370840">
                <a:tc>
                  <a:txBody>
                    <a:bodyPr/>
                    <a:lstStyle/>
                    <a:p>
                      <a:r>
                        <a:rPr lang="de-DE" b="1" dirty="0" smtClean="0"/>
                        <a:t>A – All </a:t>
                      </a:r>
                      <a:r>
                        <a:rPr lang="de-DE" b="1" dirty="0" err="1" smtClean="0"/>
                        <a:t>gasses</a:t>
                      </a:r>
                      <a:endParaRPr lang="de-DE" b="1" dirty="0"/>
                    </a:p>
                  </a:txBody>
                  <a:tcPr/>
                </a:tc>
                <a:tc>
                  <a:txBody>
                    <a:bodyPr/>
                    <a:lstStyle/>
                    <a:p>
                      <a:pPr eaLnBrk="1"/>
                      <a:r>
                        <a:rPr lang="de-DE" noProof="0" dirty="0" smtClean="0"/>
                        <a:t>Welche</a:t>
                      </a:r>
                      <a:r>
                        <a:rPr lang="de-DE" baseline="0" noProof="0" dirty="0" smtClean="0"/>
                        <a:t> Gase, welche MOD, jeweiliger Druck</a:t>
                      </a:r>
                      <a:endParaRPr lang="de-DE" noProof="0" dirty="0"/>
                    </a:p>
                  </a:txBody>
                  <a:tcPr/>
                </a:tc>
              </a:tr>
              <a:tr h="370840">
                <a:tc>
                  <a:txBody>
                    <a:bodyPr/>
                    <a:lstStyle/>
                    <a:p>
                      <a:r>
                        <a:rPr lang="de-DE" b="1" dirty="0" smtClean="0"/>
                        <a:t>D – </a:t>
                      </a:r>
                      <a:r>
                        <a:rPr lang="de-DE" b="1" dirty="0" err="1" smtClean="0"/>
                        <a:t>Dive</a:t>
                      </a:r>
                      <a:r>
                        <a:rPr lang="de-DE" b="1" dirty="0" smtClean="0"/>
                        <a:t> plan</a:t>
                      </a:r>
                      <a:r>
                        <a:rPr lang="de-DE" b="1" baseline="0" dirty="0" smtClean="0"/>
                        <a:t> </a:t>
                      </a:r>
                      <a:endParaRPr lang="de-DE" b="1" dirty="0"/>
                    </a:p>
                  </a:txBody>
                  <a:tcPr/>
                </a:tc>
                <a:tc>
                  <a:txBody>
                    <a:bodyPr/>
                    <a:lstStyle/>
                    <a:p>
                      <a:pPr eaLnBrk="1"/>
                      <a:r>
                        <a:rPr lang="de-DE" noProof="0" dirty="0" smtClean="0"/>
                        <a:t>Wichtige Eckdaten des Tauchgangs</a:t>
                      </a:r>
                      <a:r>
                        <a:rPr lang="de-DE" baseline="0" noProof="0" dirty="0" smtClean="0"/>
                        <a:t> </a:t>
                      </a:r>
                      <a:br>
                        <a:rPr lang="de-DE" baseline="0" noProof="0" dirty="0" smtClean="0"/>
                      </a:br>
                      <a:r>
                        <a:rPr lang="de-DE" baseline="0" noProof="0" dirty="0" smtClean="0"/>
                        <a:t>(Minimum Gas, Tiefe, Dauer, Deko, Run time, Gasverlust)</a:t>
                      </a:r>
                      <a:endParaRPr lang="de-DE" noProof="0" dirty="0"/>
                    </a:p>
                  </a:txBody>
                  <a:tcPr/>
                </a:tc>
              </a:tr>
              <a:tr h="370840">
                <a:tc>
                  <a:txBody>
                    <a:bodyPr/>
                    <a:lstStyle/>
                    <a:p>
                      <a:r>
                        <a:rPr lang="de-DE" b="1" dirty="0" smtClean="0"/>
                        <a:t>Y – Yes</a:t>
                      </a:r>
                      <a:endParaRPr lang="de-DE" b="1" dirty="0"/>
                    </a:p>
                  </a:txBody>
                  <a:tcPr/>
                </a:tc>
                <a:tc>
                  <a:txBody>
                    <a:bodyPr/>
                    <a:lstStyle/>
                    <a:p>
                      <a:pPr eaLnBrk="1"/>
                      <a:r>
                        <a:rPr lang="de-DE" noProof="0" dirty="0" smtClean="0"/>
                        <a:t>Alle Teammitglieder</a:t>
                      </a:r>
                      <a:r>
                        <a:rPr lang="de-DE" baseline="0" noProof="0" dirty="0" smtClean="0"/>
                        <a:t> sind mit dem geplanten </a:t>
                      </a:r>
                      <a:r>
                        <a:rPr lang="de-DE" baseline="0" noProof="0" dirty="0" err="1" smtClean="0"/>
                        <a:t>Tauchgangsverlauf</a:t>
                      </a:r>
                      <a:r>
                        <a:rPr lang="de-DE" baseline="0" noProof="0" dirty="0" smtClean="0"/>
                        <a:t> einverstanden.</a:t>
                      </a:r>
                      <a:endParaRPr lang="de-DE" noProof="0" dirty="0"/>
                    </a:p>
                  </a:txBody>
                  <a:tcPr/>
                </a:tc>
              </a:tr>
            </a:tbl>
          </a:graphicData>
        </a:graphic>
      </p:graphicFrame>
    </p:spTree>
    <p:extLst>
      <p:ext uri="{BB962C8B-B14F-4D97-AF65-F5344CB8AC3E}">
        <p14:creationId xmlns:p14="http://schemas.microsoft.com/office/powerpoint/2010/main" val="21313411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Voraussetzungen</a:t>
            </a:r>
            <a:endParaRPr lang="de-DE" dirty="0"/>
          </a:p>
        </p:txBody>
      </p:sp>
      <p:sp>
        <p:nvSpPr>
          <p:cNvPr id="4" name="Inhaltsplatzhalter 3"/>
          <p:cNvSpPr>
            <a:spLocks noGrp="1"/>
          </p:cNvSpPr>
          <p:nvPr>
            <p:ph sz="quarter" idx="13"/>
          </p:nvPr>
        </p:nvSpPr>
        <p:spPr/>
        <p:txBody>
          <a:bodyPr/>
          <a:lstStyle/>
          <a:p>
            <a:r>
              <a:rPr lang="de-DE" dirty="0" smtClean="0"/>
              <a:t>Mindestalter: 16 Jahre bis max. 30 m Tauchtiefe, ab 18 Jahre bis max. 40 m Tauchtiefe. </a:t>
            </a:r>
          </a:p>
          <a:p>
            <a:r>
              <a:rPr lang="de-DE" dirty="0" smtClean="0"/>
              <a:t>DTSA*; ersatzweise genügt eine vergleichbare Qualifikation entsprechend der VDST-Äquivalenzliste.</a:t>
            </a:r>
          </a:p>
          <a:p>
            <a:r>
              <a:rPr lang="de-DE" dirty="0" smtClean="0"/>
              <a:t>Anzahl der Pflichttauchgänge: </a:t>
            </a:r>
          </a:p>
          <a:p>
            <a:pPr lvl="1"/>
            <a:r>
              <a:rPr lang="de-DE" dirty="0" smtClean="0"/>
              <a:t>10 TG; wenn der SK Tiefer Tauchen in warmen Gewässern bei guten Sichtverhältnissen stattfindet. </a:t>
            </a:r>
          </a:p>
          <a:p>
            <a:pPr lvl="1"/>
            <a:r>
              <a:rPr lang="de-DE" dirty="0" smtClean="0"/>
              <a:t>20 TG; wenn der SK Tiefer Tauchen in heimischen Gewässern sowie bei niedrigen Temperaturen stattfindet. </a:t>
            </a:r>
          </a:p>
          <a:p>
            <a:r>
              <a:rPr lang="de-DE" dirty="0" smtClean="0"/>
              <a:t>Gültige Tauchtauglichkeitsbescheinigung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Predive-Sequence</a:t>
            </a:r>
            <a:r>
              <a:rPr lang="de-DE" dirty="0" smtClean="0"/>
              <a:t/>
            </a:r>
            <a:br>
              <a:rPr lang="de-DE" dirty="0" smtClean="0"/>
            </a:br>
            <a:endParaRPr lang="de-DE" dirty="0"/>
          </a:p>
        </p:txBody>
      </p:sp>
      <p:sp>
        <p:nvSpPr>
          <p:cNvPr id="3" name="Inhaltsplatzhalter 2"/>
          <p:cNvSpPr>
            <a:spLocks noGrp="1"/>
          </p:cNvSpPr>
          <p:nvPr>
            <p:ph idx="1"/>
          </p:nvPr>
        </p:nvSpPr>
        <p:spPr>
          <a:xfrm>
            <a:off x="1136576" y="1052736"/>
            <a:ext cx="8496944" cy="5256583"/>
          </a:xfrm>
        </p:spPr>
        <p:txBody>
          <a:bodyPr/>
          <a:lstStyle/>
          <a:p>
            <a:r>
              <a:rPr lang="de-DE" sz="1950" dirty="0" smtClean="0"/>
              <a:t>Von oben nach unten von links nach rechts!</a:t>
            </a:r>
          </a:p>
          <a:p>
            <a:pPr lvl="1"/>
            <a:r>
              <a:rPr lang="de-DE" sz="1950" b="0" dirty="0" smtClean="0"/>
              <a:t>Sitz der Maske?</a:t>
            </a:r>
          </a:p>
          <a:p>
            <a:pPr lvl="1"/>
            <a:r>
              <a:rPr lang="de-DE" sz="1950" b="0" dirty="0" smtClean="0"/>
              <a:t>Alle Ventile offen?</a:t>
            </a:r>
          </a:p>
          <a:p>
            <a:pPr lvl="1"/>
            <a:r>
              <a:rPr lang="de-DE" sz="1950" dirty="0" smtClean="0"/>
              <a:t>Atemregler im Wasser anatmen (beide)</a:t>
            </a:r>
            <a:endParaRPr lang="de-DE" sz="1950" b="0" dirty="0" smtClean="0"/>
          </a:p>
          <a:p>
            <a:pPr lvl="1"/>
            <a:r>
              <a:rPr lang="de-DE" sz="1950" b="0" dirty="0" err="1" smtClean="0"/>
              <a:t>Jacket</a:t>
            </a:r>
            <a:r>
              <a:rPr lang="de-DE" sz="1950" b="0" dirty="0" smtClean="0"/>
              <a:t> füllen, Schnellablässe &amp; </a:t>
            </a:r>
            <a:r>
              <a:rPr lang="de-DE" sz="1950" b="0" dirty="0" err="1" smtClean="0"/>
              <a:t>Inflator</a:t>
            </a:r>
            <a:r>
              <a:rPr lang="de-DE" sz="1950" b="0" dirty="0" smtClean="0"/>
              <a:t> prüfen</a:t>
            </a:r>
          </a:p>
          <a:p>
            <a:pPr lvl="1"/>
            <a:r>
              <a:rPr lang="de-DE" sz="1950" b="0" dirty="0" smtClean="0"/>
              <a:t>Trockentauchanzug füllen &amp; Ventilstellung prüfen</a:t>
            </a:r>
          </a:p>
          <a:p>
            <a:pPr lvl="1"/>
            <a:r>
              <a:rPr lang="de-DE" sz="1950" b="0" dirty="0" smtClean="0"/>
              <a:t>Blei und Instrumente dabei?</a:t>
            </a:r>
          </a:p>
          <a:p>
            <a:pPr lvl="1"/>
            <a:r>
              <a:rPr lang="de-DE" sz="1950" b="0" dirty="0" smtClean="0"/>
              <a:t>Lampe? Reserve Lampen? Funktionsprüfung!</a:t>
            </a:r>
          </a:p>
          <a:p>
            <a:pPr lvl="1"/>
            <a:r>
              <a:rPr lang="de-DE" sz="1950" dirty="0" smtClean="0"/>
              <a:t>Schneidwerkzeug?</a:t>
            </a:r>
            <a:endParaRPr lang="de-DE" sz="1950" b="0" dirty="0" smtClean="0"/>
          </a:p>
          <a:p>
            <a:pPr lvl="1"/>
            <a:r>
              <a:rPr lang="de-DE" sz="1950" b="0" dirty="0" smtClean="0"/>
              <a:t>Druckprüfung</a:t>
            </a:r>
          </a:p>
          <a:p>
            <a:pPr lvl="1"/>
            <a:r>
              <a:rPr lang="de-DE" sz="1950" b="0" dirty="0" smtClean="0"/>
              <a:t>Ggf. Stage überprüfen, Ventil geschlossen, Beschriftung und Druck i. O.?</a:t>
            </a:r>
          </a:p>
          <a:p>
            <a:pPr lvl="1"/>
            <a:r>
              <a:rPr lang="de-DE" sz="1950" dirty="0" smtClean="0"/>
              <a:t>Schlauchführung ok? Langer Schlauch frei?</a:t>
            </a:r>
            <a:endParaRPr lang="de-DE" sz="1950" b="0" dirty="0" smtClean="0"/>
          </a:p>
          <a:p>
            <a:r>
              <a:rPr lang="de-DE" sz="1950" dirty="0" smtClean="0"/>
              <a:t>Bubble-Check (auf 3-5 m)</a:t>
            </a:r>
          </a:p>
          <a:p>
            <a:r>
              <a:rPr lang="de-DE" sz="1950" b="1" dirty="0" smtClean="0"/>
              <a:t>Wichtig: </a:t>
            </a:r>
            <a:r>
              <a:rPr lang="de-DE" sz="1950" dirty="0" smtClean="0"/>
              <a:t>Einiges davon kann man auch rückenschonend am Tisch an Land machen.</a:t>
            </a:r>
            <a:endParaRPr lang="de-DE" sz="1950" dirty="0"/>
          </a:p>
        </p:txBody>
      </p:sp>
    </p:spTree>
    <p:extLst>
      <p:ext uri="{BB962C8B-B14F-4D97-AF65-F5344CB8AC3E}">
        <p14:creationId xmlns:p14="http://schemas.microsoft.com/office/powerpoint/2010/main" val="240597635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Ventilmanagement</a:t>
            </a:r>
            <a:br>
              <a:rPr lang="de-DE" dirty="0" smtClean="0"/>
            </a:br>
            <a:endParaRPr lang="de-DE" dirty="0"/>
          </a:p>
        </p:txBody>
      </p:sp>
      <p:sp>
        <p:nvSpPr>
          <p:cNvPr id="3" name="Inhaltsplatzhalter 2"/>
          <p:cNvSpPr>
            <a:spLocks noGrp="1"/>
          </p:cNvSpPr>
          <p:nvPr>
            <p:ph idx="1"/>
          </p:nvPr>
        </p:nvSpPr>
        <p:spPr/>
        <p:txBody>
          <a:bodyPr/>
          <a:lstStyle/>
          <a:p>
            <a:pPr>
              <a:spcBef>
                <a:spcPts val="0"/>
              </a:spcBef>
              <a:spcAft>
                <a:spcPts val="0"/>
              </a:spcAft>
              <a:buFont typeface="+mj-lt"/>
              <a:buAutoNum type="arabicPeriod"/>
            </a:pPr>
            <a:r>
              <a:rPr lang="de-DE" sz="2400" dirty="0" smtClean="0"/>
              <a:t>Kontrolle des Backupreglers</a:t>
            </a:r>
          </a:p>
          <a:p>
            <a:pPr>
              <a:spcBef>
                <a:spcPts val="0"/>
              </a:spcBef>
              <a:spcAft>
                <a:spcPts val="0"/>
              </a:spcAft>
              <a:buFont typeface="+mj-lt"/>
              <a:buAutoNum type="arabicPeriod"/>
            </a:pPr>
            <a:r>
              <a:rPr lang="de-DE" sz="2400" b="0" dirty="0" smtClean="0"/>
              <a:t>Schließen des Hauptventils mit der rechten Hand, Hauptregler mit der rechten Hand aus dem Mund. Mit der linken Hand den Backupregler in den Mund nehmen und Hauptregler an den rechten oberen D-Ring klippen.</a:t>
            </a:r>
          </a:p>
          <a:p>
            <a:pPr>
              <a:spcBef>
                <a:spcPts val="0"/>
              </a:spcBef>
              <a:spcAft>
                <a:spcPts val="0"/>
              </a:spcAft>
              <a:buFont typeface="+mj-lt"/>
              <a:buAutoNum type="arabicPeriod"/>
            </a:pPr>
            <a:r>
              <a:rPr lang="de-DE" sz="2400" b="0" dirty="0" smtClean="0"/>
              <a:t>Hauptventil mit der rechten Hand wieder öffnen, Hauptregler prüfen und zurückwechseln auf Hauptregler.</a:t>
            </a:r>
          </a:p>
          <a:p>
            <a:pPr>
              <a:spcBef>
                <a:spcPts val="0"/>
              </a:spcBef>
              <a:spcAft>
                <a:spcPts val="0"/>
              </a:spcAft>
              <a:buFont typeface="+mj-lt"/>
              <a:buAutoNum type="arabicPeriod"/>
            </a:pPr>
            <a:r>
              <a:rPr lang="de-DE" sz="2400" b="0" dirty="0" smtClean="0"/>
              <a:t>Brücke mit der rechten Hand schließen, mit der linken Hand öffnen.</a:t>
            </a:r>
          </a:p>
          <a:p>
            <a:pPr>
              <a:spcBef>
                <a:spcPts val="0"/>
              </a:spcBef>
              <a:spcAft>
                <a:spcPts val="0"/>
              </a:spcAft>
              <a:buFont typeface="+mj-lt"/>
              <a:buAutoNum type="arabicPeriod"/>
            </a:pPr>
            <a:r>
              <a:rPr lang="de-DE" sz="2400" b="0" dirty="0" smtClean="0"/>
              <a:t>Zweitventil mit der linken Hand schließen, Backupregler leer atmen und Zweitventil wieder öffnen.</a:t>
            </a:r>
          </a:p>
          <a:p>
            <a:pPr>
              <a:spcBef>
                <a:spcPts val="0"/>
              </a:spcBef>
              <a:spcAft>
                <a:spcPts val="0"/>
              </a:spcAft>
              <a:buFont typeface="+mj-lt"/>
              <a:buAutoNum type="arabicPeriod"/>
            </a:pPr>
            <a:r>
              <a:rPr lang="de-DE" sz="2400" dirty="0" smtClean="0"/>
              <a:t>Kontrolle der Ventilstellungen</a:t>
            </a:r>
          </a:p>
          <a:p>
            <a:pPr marL="0" indent="0">
              <a:spcBef>
                <a:spcPts val="0"/>
              </a:spcBef>
              <a:spcAft>
                <a:spcPts val="0"/>
              </a:spcAft>
              <a:buNone/>
            </a:pPr>
            <a:r>
              <a:rPr lang="de-DE" sz="2400" b="1" dirty="0"/>
              <a:t>	</a:t>
            </a:r>
            <a:r>
              <a:rPr lang="de-DE" sz="2400" b="1" dirty="0" smtClean="0"/>
              <a:t>	</a:t>
            </a:r>
            <a:r>
              <a:rPr lang="de-DE" sz="1800" b="1" dirty="0" smtClean="0"/>
              <a:t>Die </a:t>
            </a:r>
            <a:r>
              <a:rPr lang="de-DE" sz="1800" b="1" dirty="0"/>
              <a:t>Gruppe sichert und überwacht die gesamte Übung!</a:t>
            </a:r>
          </a:p>
          <a:p>
            <a:pPr>
              <a:spcBef>
                <a:spcPts val="0"/>
              </a:spcBef>
              <a:spcAft>
                <a:spcPts val="0"/>
              </a:spcAft>
              <a:buFont typeface="+mj-lt"/>
              <a:buAutoNum type="arabicPeriod"/>
            </a:pPr>
            <a:endParaRPr lang="de-DE" sz="2400" dirty="0" smtClean="0"/>
          </a:p>
          <a:p>
            <a:pPr>
              <a:spcBef>
                <a:spcPts val="0"/>
              </a:spcBef>
              <a:spcAft>
                <a:spcPts val="0"/>
              </a:spcAft>
              <a:buFont typeface="+mj-lt"/>
              <a:buAutoNum type="arabicPeriod"/>
            </a:pPr>
            <a:endParaRPr lang="de-DE" sz="1400" b="0" dirty="0"/>
          </a:p>
        </p:txBody>
      </p:sp>
    </p:spTree>
    <p:extLst>
      <p:ext uri="{BB962C8B-B14F-4D97-AF65-F5344CB8AC3E}">
        <p14:creationId xmlns:p14="http://schemas.microsoft.com/office/powerpoint/2010/main" val="95699575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Setzen der Boje</a:t>
            </a:r>
            <a:endParaRPr lang="de-DE" dirty="0"/>
          </a:p>
        </p:txBody>
      </p:sp>
      <p:sp>
        <p:nvSpPr>
          <p:cNvPr id="4" name="Inhaltsplatzhalter 3"/>
          <p:cNvSpPr>
            <a:spLocks noGrp="1"/>
          </p:cNvSpPr>
          <p:nvPr>
            <p:ph sz="quarter" idx="13"/>
          </p:nvPr>
        </p:nvSpPr>
        <p:spPr>
          <a:xfrm>
            <a:off x="1136650" y="1628800"/>
            <a:ext cx="8496870" cy="4680520"/>
          </a:xfrm>
        </p:spPr>
        <p:txBody>
          <a:bodyPr/>
          <a:lstStyle/>
          <a:p>
            <a:pPr marL="514350" indent="-514350">
              <a:buFont typeface="+mj-lt"/>
              <a:buAutoNum type="arabicPeriod"/>
            </a:pPr>
            <a:r>
              <a:rPr lang="de-DE" sz="2000" dirty="0" smtClean="0"/>
              <a:t>Mit Tauchpartner verständigen, dass die Boje gesetzt wird.</a:t>
            </a:r>
          </a:p>
          <a:p>
            <a:pPr marL="514350" indent="-514350">
              <a:buFont typeface="+mj-lt"/>
              <a:buAutoNum type="arabicPeriod"/>
            </a:pPr>
            <a:r>
              <a:rPr lang="de-DE" sz="2000" dirty="0" smtClean="0"/>
              <a:t>Tiefe kontrollieren, Partner (Sicht-) Kontakt sicherstellen</a:t>
            </a:r>
          </a:p>
          <a:p>
            <a:pPr marL="514350" indent="-514350">
              <a:buFont typeface="+mj-lt"/>
              <a:buAutoNum type="arabicPeriod"/>
            </a:pPr>
            <a:r>
              <a:rPr lang="de-DE" sz="2000" dirty="0" smtClean="0"/>
              <a:t>Boje aus der Tasche holen und ggf. Zusammenbauen</a:t>
            </a:r>
          </a:p>
          <a:p>
            <a:pPr marL="514350" indent="-514350">
              <a:buFont typeface="+mj-lt"/>
              <a:buAutoNum type="arabicPeriod"/>
            </a:pPr>
            <a:r>
              <a:rPr lang="de-DE" sz="2000" dirty="0" smtClean="0"/>
              <a:t>Sichtkontakt zum Partner suchen</a:t>
            </a:r>
          </a:p>
          <a:p>
            <a:pPr marL="514350" indent="-514350">
              <a:buFont typeface="+mj-lt"/>
              <a:buAutoNum type="arabicPeriod"/>
            </a:pPr>
            <a:r>
              <a:rPr lang="de-DE" sz="2000" dirty="0" smtClean="0"/>
              <a:t>Wechsel von Haupt- auf Backupregler</a:t>
            </a:r>
          </a:p>
          <a:p>
            <a:pPr marL="514350" indent="-514350">
              <a:buFont typeface="+mj-lt"/>
              <a:buAutoNum type="arabicPeriod"/>
            </a:pPr>
            <a:r>
              <a:rPr lang="de-DE" sz="2000" dirty="0" smtClean="0"/>
              <a:t>Sichtkontakt zum Partner suchen</a:t>
            </a:r>
          </a:p>
          <a:p>
            <a:pPr marL="514350" indent="-514350">
              <a:buFont typeface="+mj-lt"/>
              <a:buAutoNum type="arabicPeriod"/>
            </a:pPr>
            <a:r>
              <a:rPr lang="de-DE" sz="2000" dirty="0" smtClean="0"/>
              <a:t>Blick zur Oberfläche &amp; Boje befüllen</a:t>
            </a:r>
          </a:p>
          <a:p>
            <a:pPr marL="514350" indent="-514350">
              <a:buFont typeface="+mj-lt"/>
              <a:buAutoNum type="arabicPeriod"/>
            </a:pPr>
            <a:r>
              <a:rPr lang="de-DE" sz="2000" dirty="0" smtClean="0"/>
              <a:t>Aufgestiegene Boje sichern </a:t>
            </a:r>
          </a:p>
          <a:p>
            <a:pPr marL="514350" indent="-514350">
              <a:buFont typeface="+mj-lt"/>
              <a:buAutoNum type="arabicPeriod"/>
            </a:pPr>
            <a:r>
              <a:rPr lang="de-DE" sz="2000" dirty="0" smtClean="0"/>
              <a:t>Rückwechseln auf Hauptregler und Ende der Übung</a:t>
            </a:r>
          </a:p>
          <a:p>
            <a:pPr marL="514350" indent="-514350" algn="ctr">
              <a:buNone/>
            </a:pPr>
            <a:r>
              <a:rPr lang="de-DE" sz="2000" b="1" dirty="0" smtClean="0"/>
              <a:t>Die Gruppe sichert und überwacht die gesamte Übung!</a:t>
            </a:r>
          </a:p>
          <a:p>
            <a:pPr marL="514350" indent="-514350">
              <a:buFont typeface="+mj-lt"/>
              <a:buAutoNum type="arabicPeriod"/>
            </a:pPr>
            <a:endParaRPr lang="de-DE" sz="2000"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Bubble-Check</a:t>
            </a:r>
            <a:endParaRPr lang="en-US" dirty="0"/>
          </a:p>
        </p:txBody>
      </p:sp>
      <p:sp>
        <p:nvSpPr>
          <p:cNvPr id="4" name="Inhaltsplatzhalter 3"/>
          <p:cNvSpPr>
            <a:spLocks noGrp="1"/>
          </p:cNvSpPr>
          <p:nvPr>
            <p:ph sz="quarter" idx="13"/>
          </p:nvPr>
        </p:nvSpPr>
        <p:spPr>
          <a:xfrm>
            <a:off x="1136650" y="1268760"/>
            <a:ext cx="8496870" cy="5040560"/>
          </a:xfrm>
        </p:spPr>
        <p:txBody>
          <a:bodyPr/>
          <a:lstStyle/>
          <a:p>
            <a:r>
              <a:rPr lang="de-DE" dirty="0" smtClean="0"/>
              <a:t>Sammeln der Gruppe auf 3-5 m</a:t>
            </a:r>
          </a:p>
          <a:p>
            <a:r>
              <a:rPr lang="de-DE" dirty="0" smtClean="0"/>
              <a:t>Ein Gruppenmitglied lässt sich „</a:t>
            </a:r>
            <a:r>
              <a:rPr lang="de-DE" dirty="0" err="1" smtClean="0"/>
              <a:t>bubblen</a:t>
            </a:r>
            <a:r>
              <a:rPr lang="de-DE" dirty="0" smtClean="0"/>
              <a:t>“, alle anderen Gruppenmitglieder suchen nach Unregelmäßigkeiten an der Ausrüstung (Blasenabgang, Schlauchführung, offene Schnallen, Taschen, etc.).</a:t>
            </a:r>
          </a:p>
          <a:p>
            <a:r>
              <a:rPr lang="de-DE" dirty="0" smtClean="0"/>
              <a:t>Derjenige der gerade überprüft wird, hält die Luft an und wartet bis die Gruppe fertig mit dem „</a:t>
            </a:r>
            <a:r>
              <a:rPr lang="de-DE" dirty="0" err="1" smtClean="0"/>
              <a:t>bubblen</a:t>
            </a:r>
            <a:r>
              <a:rPr lang="de-DE" dirty="0" smtClean="0"/>
              <a:t>“ ist.</a:t>
            </a:r>
          </a:p>
          <a:p>
            <a:r>
              <a:rPr lang="de-DE" dirty="0" smtClean="0"/>
              <a:t>Nachdem alle Gruppenmitglieder überprüft worden sind geht der gemeinsame Abstieg weiter.</a:t>
            </a:r>
          </a:p>
          <a:p>
            <a:pPr algn="ctr">
              <a:buNone/>
            </a:pPr>
            <a:r>
              <a:rPr lang="de-DE" sz="2000" b="1" dirty="0" smtClean="0"/>
              <a:t/>
            </a:r>
            <a:br>
              <a:rPr lang="de-DE" sz="2000" b="1" dirty="0" smtClean="0"/>
            </a:br>
            <a:r>
              <a:rPr lang="de-DE" sz="2000" b="1" dirty="0" smtClean="0"/>
              <a:t>Ein Bubble-Check bringt Ruhe in die Tauchgruppe nach dem Abtauchen! Auch ist er ein guter Test, ob der Druckausgleich bei allen „funktioniert”.</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Instrumentendefekt</a:t>
            </a:r>
            <a:endParaRPr lang="en-US" dirty="0"/>
          </a:p>
        </p:txBody>
      </p:sp>
      <p:sp>
        <p:nvSpPr>
          <p:cNvPr id="4" name="Inhaltsplatzhalter 3"/>
          <p:cNvSpPr>
            <a:spLocks noGrp="1"/>
          </p:cNvSpPr>
          <p:nvPr>
            <p:ph sz="quarter" idx="13"/>
          </p:nvPr>
        </p:nvSpPr>
        <p:spPr>
          <a:xfrm>
            <a:off x="1136650" y="1628800"/>
            <a:ext cx="8496870" cy="4680520"/>
          </a:xfrm>
        </p:spPr>
        <p:txBody>
          <a:bodyPr/>
          <a:lstStyle/>
          <a:p>
            <a:pPr>
              <a:buNone/>
            </a:pPr>
            <a:r>
              <a:rPr lang="de-DE" dirty="0" smtClean="0"/>
              <a:t>Nutzung des </a:t>
            </a:r>
            <a:r>
              <a:rPr lang="de-DE" i="1" dirty="0" smtClean="0"/>
              <a:t>eigenen</a:t>
            </a:r>
            <a:r>
              <a:rPr lang="de-DE" dirty="0" smtClean="0"/>
              <a:t> zweiten Computers. Ist das nicht möglich:</a:t>
            </a:r>
          </a:p>
          <a:p>
            <a:r>
              <a:rPr lang="de-DE" dirty="0" smtClean="0"/>
              <a:t>Nutzung der restlichen Computer in der Tauchgruppe (unterschiedliche Vorsättigung beachten)</a:t>
            </a:r>
          </a:p>
          <a:p>
            <a:pPr>
              <a:buNone/>
            </a:pPr>
            <a:r>
              <a:rPr lang="de-DE" dirty="0" smtClean="0"/>
              <a:t>oder</a:t>
            </a:r>
          </a:p>
          <a:p>
            <a:r>
              <a:rPr lang="de-DE" dirty="0" smtClean="0"/>
              <a:t>Setzen einer Boje und Minimum Dekompression an der Boje</a:t>
            </a:r>
          </a:p>
          <a:p>
            <a:pPr lvl="1"/>
            <a:r>
              <a:rPr lang="de-DE" dirty="0" smtClean="0"/>
              <a:t>Abhängig vom Tauchgang: z. B. 2 min auf 9 m, 10 min auf 6 m und „</a:t>
            </a:r>
            <a:r>
              <a:rPr lang="de-DE" i="1" dirty="0" smtClean="0"/>
              <a:t>bis die Flasche leer“ ist </a:t>
            </a:r>
            <a:r>
              <a:rPr lang="de-DE" dirty="0" smtClean="0"/>
              <a:t>auf 3 m</a:t>
            </a:r>
          </a:p>
          <a:p>
            <a:pPr lvl="1"/>
            <a:r>
              <a:rPr lang="de-DE" dirty="0" smtClean="0"/>
              <a:t>Abschätzung der Tiefe: Nutzen der Knoten im </a:t>
            </a:r>
            <a:r>
              <a:rPr lang="de-DE" dirty="0" err="1" smtClean="0"/>
              <a:t>Bojenseil</a:t>
            </a:r>
            <a:r>
              <a:rPr lang="de-DE" dirty="0" smtClean="0"/>
              <a:t> auf 3 m, 6 m, 9 m und 12 m</a:t>
            </a:r>
          </a:p>
          <a:p>
            <a:pPr lvl="1"/>
            <a:r>
              <a:rPr lang="de-DE" dirty="0" smtClean="0"/>
              <a:t>Abschätzung  der Zeit: Ausnutzung das ein Mensch ca. 12-15 Atemzüge pro Minute hat</a:t>
            </a:r>
            <a:endParaRPr lang="de-DE"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8584" y="1988840"/>
            <a:ext cx="8420100" cy="1470025"/>
          </a:xfrm>
        </p:spPr>
        <p:txBody>
          <a:bodyPr/>
          <a:lstStyle/>
          <a:p>
            <a:r>
              <a:rPr lang="de-DE" dirty="0" smtClean="0"/>
              <a:t>Vielen Dank!</a:t>
            </a:r>
            <a:endParaRPr lang="de-DE" dirty="0"/>
          </a:p>
        </p:txBody>
      </p:sp>
      <p:sp>
        <p:nvSpPr>
          <p:cNvPr id="7" name="Untertitel 6"/>
          <p:cNvSpPr>
            <a:spLocks noGrp="1"/>
          </p:cNvSpPr>
          <p:nvPr>
            <p:ph type="subTitle" idx="1"/>
          </p:nvPr>
        </p:nvSpPr>
        <p:spPr>
          <a:xfrm>
            <a:off x="2072680" y="3284984"/>
            <a:ext cx="6934200" cy="1752600"/>
          </a:xfrm>
        </p:spPr>
        <p:txBody>
          <a:bodyPr/>
          <a:lstStyle/>
          <a:p>
            <a:r>
              <a:rPr lang="de-DE" sz="3600" dirty="0" smtClean="0"/>
              <a:t>Für eure Aufmerksamkeit!</a:t>
            </a:r>
            <a:endParaRPr lang="de-DE" sz="36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Lehrinhalte: Theorie</a:t>
            </a:r>
            <a:endParaRPr lang="de-DE" dirty="0"/>
          </a:p>
        </p:txBody>
      </p:sp>
      <p:sp>
        <p:nvSpPr>
          <p:cNvPr id="4" name="Inhaltsplatzhalter 3"/>
          <p:cNvSpPr>
            <a:spLocks noGrp="1"/>
          </p:cNvSpPr>
          <p:nvPr>
            <p:ph sz="quarter" idx="13"/>
          </p:nvPr>
        </p:nvSpPr>
        <p:spPr/>
        <p:txBody>
          <a:bodyPr/>
          <a:lstStyle/>
          <a:p>
            <a:r>
              <a:rPr lang="de-DE" sz="2400" dirty="0" smtClean="0"/>
              <a:t>Lerneinheiten: 3 </a:t>
            </a:r>
          </a:p>
          <a:p>
            <a:r>
              <a:rPr lang="de-DE" sz="2400" dirty="0" smtClean="0"/>
              <a:t>Lehrinhalte:</a:t>
            </a:r>
          </a:p>
          <a:p>
            <a:pPr lvl="1"/>
            <a:r>
              <a:rPr lang="de-DE" sz="2200" dirty="0" smtClean="0"/>
              <a:t>Was versteht man unter tieferen Tauchgängen im Sporttauchbereich</a:t>
            </a:r>
          </a:p>
          <a:p>
            <a:pPr lvl="1"/>
            <a:r>
              <a:rPr lang="de-DE" sz="2200" dirty="0" smtClean="0"/>
              <a:t>Warum tiefere Tauchgänge (Tauchgänge bis max. 40 m) </a:t>
            </a:r>
          </a:p>
          <a:p>
            <a:pPr lvl="1"/>
            <a:r>
              <a:rPr lang="de-DE" sz="2200" dirty="0" smtClean="0"/>
              <a:t>Physikalische Aspekte bei tieferen Tauchgängen</a:t>
            </a:r>
          </a:p>
          <a:p>
            <a:pPr lvl="1"/>
            <a:r>
              <a:rPr lang="de-DE" sz="2200" dirty="0" smtClean="0"/>
              <a:t>Psychologische Aspekte bei tieferen Tauchgängen</a:t>
            </a:r>
          </a:p>
          <a:p>
            <a:pPr lvl="1"/>
            <a:r>
              <a:rPr lang="de-DE" sz="2200" dirty="0" smtClean="0"/>
              <a:t>N</a:t>
            </a:r>
            <a:r>
              <a:rPr lang="de-DE" sz="2000" baseline="-25000" dirty="0"/>
              <a:t>2</a:t>
            </a:r>
            <a:r>
              <a:rPr lang="de-DE" sz="2200" dirty="0" smtClean="0"/>
              <a:t>, dessen narkotische Wirkung (Tiefenrausch) und mögliche Auswirkungen auf den Taucher </a:t>
            </a:r>
          </a:p>
          <a:p>
            <a:pPr lvl="1"/>
            <a:r>
              <a:rPr lang="de-DE" sz="2200" dirty="0" smtClean="0"/>
              <a:t>Kleine Dekompressionskunde, mit Themen wie z. B. Stickstoffauf/-</a:t>
            </a:r>
            <a:r>
              <a:rPr lang="de-DE" sz="2200" dirty="0" err="1" smtClean="0"/>
              <a:t>entsättigung</a:t>
            </a:r>
            <a:r>
              <a:rPr lang="de-DE" sz="2200" dirty="0" smtClean="0"/>
              <a:t>, Dekompressionskrankheit</a:t>
            </a:r>
          </a:p>
          <a:p>
            <a:pPr lvl="1"/>
            <a:r>
              <a:rPr lang="de-DE" sz="2200" dirty="0" err="1" smtClean="0"/>
              <a:t>Tauchgangsplanung</a:t>
            </a:r>
            <a:endParaRPr lang="de-DE" sz="2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Lehrinhalte: Praxis</a:t>
            </a:r>
            <a:endParaRPr lang="de-DE" dirty="0"/>
          </a:p>
        </p:txBody>
      </p:sp>
      <p:sp>
        <p:nvSpPr>
          <p:cNvPr id="4" name="Inhaltsplatzhalter 3"/>
          <p:cNvSpPr>
            <a:spLocks noGrp="1"/>
          </p:cNvSpPr>
          <p:nvPr>
            <p:ph sz="quarter" idx="13"/>
          </p:nvPr>
        </p:nvSpPr>
        <p:spPr/>
        <p:txBody>
          <a:bodyPr/>
          <a:lstStyle/>
          <a:p>
            <a:r>
              <a:rPr lang="de-DE" sz="2000" dirty="0" smtClean="0"/>
              <a:t>Es sind zwei Tauchgänge an zwei Tagen durchzuführen. Die Tauchgänge können von Land oder vom Boot aus durchgeführt werden.</a:t>
            </a:r>
          </a:p>
          <a:p>
            <a:r>
              <a:rPr lang="de-DE" sz="2000" dirty="0" smtClean="0"/>
              <a:t>Sie sollen unter möglichst optimalen äußeren Bedingungen (Sichtverhältnisse, Wassertemperatur) durchgeführt werden. Es sind möglichst bekannte / vertraute Tauchplätze zu wählen.</a:t>
            </a:r>
          </a:p>
          <a:p>
            <a:r>
              <a:rPr lang="de-DE" sz="2000" dirty="0" smtClean="0"/>
              <a:t>Gute Sichtverhältnisse sind Voraussetzung, keine Kombination der Tieftauchgänge mit weiteren Risiken / Schwierigkeiten, wie z. B. Strömung.</a:t>
            </a:r>
          </a:p>
          <a:p>
            <a:r>
              <a:rPr lang="de-DE" sz="2000" dirty="0" smtClean="0"/>
              <a:t>Alle Ausbildungstauchgänge sind Nullzeittauchgänge und dürfen keinesfalls tiefer als 40 m (30 </a:t>
            </a:r>
            <a:r>
              <a:rPr lang="de-DE" sz="2000" dirty="0" smtClean="0"/>
              <a:t>m)* </a:t>
            </a:r>
            <a:r>
              <a:rPr lang="de-DE" sz="2000" dirty="0" smtClean="0"/>
              <a:t>durchgeführt werden.</a:t>
            </a:r>
          </a:p>
          <a:p>
            <a:r>
              <a:rPr lang="de-DE" sz="2000" dirty="0" smtClean="0"/>
              <a:t>Bei allen Tauchgängen sollte das Verhältnis Schüler zu  Tauchlehrer 1:1, bei optimalen Bedingungen und erfahrenen Schülern 2:1 sein. </a:t>
            </a:r>
            <a:endParaRPr lang="de-DE" sz="2000" dirty="0" smtClean="0"/>
          </a:p>
          <a:p>
            <a:endParaRPr lang="de-DE" sz="2000" dirty="0"/>
          </a:p>
          <a:p>
            <a:pPr marL="0" indent="0">
              <a:buNone/>
            </a:pPr>
            <a:r>
              <a:rPr lang="de-DE" sz="1600" dirty="0" smtClean="0"/>
              <a:t>* gilt für Teilnehmer zwischen 16 und 18 Jahren</a:t>
            </a:r>
            <a:endParaRPr lang="de-DE" sz="1600" dirty="0" smtClean="0"/>
          </a:p>
        </p:txBody>
      </p:sp>
    </p:spTree>
    <p:extLst>
      <p:ext uri="{BB962C8B-B14F-4D97-AF65-F5344CB8AC3E}">
        <p14:creationId xmlns:p14="http://schemas.microsoft.com/office/powerpoint/2010/main" val="26694517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STSG_Design">
  <a:themeElements>
    <a:clrScheme name="Benutzerdefinier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Larissa-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HSTSG_Design</Template>
  <TotalTime>0</TotalTime>
  <Words>4046</Words>
  <Application>Microsoft Office PowerPoint</Application>
  <PresentationFormat>A4-Papier (210x297 mm)</PresentationFormat>
  <Paragraphs>549</Paragraphs>
  <Slides>75</Slides>
  <Notes>17</Notes>
  <HiddenSlides>3</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75</vt:i4>
      </vt:variant>
    </vt:vector>
  </HeadingPairs>
  <TitlesOfParts>
    <vt:vector size="78" baseType="lpstr">
      <vt:lpstr>HSTSG_Design</vt:lpstr>
      <vt:lpstr>Visio</vt:lpstr>
      <vt:lpstr>Vergelijking</vt:lpstr>
      <vt:lpstr>SK Tiefer Tauchen</vt:lpstr>
      <vt:lpstr>Lizenz</vt:lpstr>
      <vt:lpstr>Zeitplanung – Tag 1</vt:lpstr>
      <vt:lpstr>Zeitplanung – Tag 2</vt:lpstr>
      <vt:lpstr>Kursziele, Voraussetzungen, Lerninhalte und Motivation</vt:lpstr>
      <vt:lpstr>Kursziele</vt:lpstr>
      <vt:lpstr>Voraussetzungen</vt:lpstr>
      <vt:lpstr>Lehrinhalte: Theorie</vt:lpstr>
      <vt:lpstr>Lehrinhalte: Praxis</vt:lpstr>
      <vt:lpstr>Nach Abschluss des Kurses sollt ihr:</vt:lpstr>
      <vt:lpstr>Einleitung und Ablauf</vt:lpstr>
      <vt:lpstr>Was sind „tiefe“ TG?</vt:lpstr>
      <vt:lpstr>Warum „tiefe“ TG?</vt:lpstr>
      <vt:lpstr>Tauchgänge mit Dekompressionspflicht</vt:lpstr>
      <vt:lpstr>TG 1 - Checktauchgang</vt:lpstr>
      <vt:lpstr>TG 2 – Tieftauchgang mit Nx</vt:lpstr>
      <vt:lpstr>TG 3 – Tieftauchgang</vt:lpstr>
      <vt:lpstr>Medizinische und Physiologische Aspekte</vt:lpstr>
      <vt:lpstr>Phasen eines TG</vt:lpstr>
      <vt:lpstr>Gasvergiftungen</vt:lpstr>
      <vt:lpstr>Tiefenrausch</vt:lpstr>
      <vt:lpstr>Tiefenrausch</vt:lpstr>
      <vt:lpstr>Vergiftung durch Sauerstoff</vt:lpstr>
      <vt:lpstr>Wärmehaushalt des Körpers</vt:lpstr>
      <vt:lpstr>Dekompressionsstopps</vt:lpstr>
      <vt:lpstr>Tiefen- und Sicherheitsstopps</vt:lpstr>
      <vt:lpstr>Dekompressionsstress</vt:lpstr>
      <vt:lpstr>Dekompressionsstress</vt:lpstr>
      <vt:lpstr>Tauchen und Fitness</vt:lpstr>
      <vt:lpstr>Offenes  Foramen Ovale (PFO)</vt:lpstr>
      <vt:lpstr>Risikofaktoren vermeiden</vt:lpstr>
      <vt:lpstr>Psychologische Aspekte</vt:lpstr>
      <vt:lpstr>Psychologie beim Tauchen?</vt:lpstr>
      <vt:lpstr>Ansprüche an die Psychologie</vt:lpstr>
      <vt:lpstr>Psychologische Einflüsse beim (Tief-)Tauchen</vt:lpstr>
      <vt:lpstr>Bewusstsein entwickeln</vt:lpstr>
      <vt:lpstr>Physikalische Aspekte</vt:lpstr>
      <vt:lpstr>Vereisung der ersten Stufe</vt:lpstr>
      <vt:lpstr>Physikalische Aspekte</vt:lpstr>
      <vt:lpstr>Dekompressionsmodelle</vt:lpstr>
      <vt:lpstr>Dekompressionsmodelle</vt:lpstr>
      <vt:lpstr>Dekompressionsherausvorderungen</vt:lpstr>
      <vt:lpstr>Ausrüstung</vt:lpstr>
      <vt:lpstr>Ausrüstung</vt:lpstr>
      <vt:lpstr>Anforderungen an die Ausrüstung</vt:lpstr>
      <vt:lpstr>Wartung &amp; Prüfung?</vt:lpstr>
      <vt:lpstr>Balanced-Rig</vt:lpstr>
      <vt:lpstr>Trimm und Tarierung</vt:lpstr>
      <vt:lpstr>Tauchgangsplanung</vt:lpstr>
      <vt:lpstr>Atemminutenvolumen (AMV)</vt:lpstr>
      <vt:lpstr>Gasverbrauch im Kopf?</vt:lpstr>
      <vt:lpstr>Beispielrechnung Gasplanung</vt:lpstr>
      <vt:lpstr>Beispielrechnung – 50 Bar</vt:lpstr>
      <vt:lpstr>Bestimmung des Minimum Gas (Rock-Bottom-DIR)</vt:lpstr>
      <vt:lpstr>Beispielrechnung – Minimum Gas (Rock Bottom DIR)</vt:lpstr>
      <vt:lpstr>Beispielrechnung - Minimum Gas (Rock Bottom DIR)</vt:lpstr>
      <vt:lpstr>100 bar- und die Drittelregel</vt:lpstr>
      <vt:lpstr>Wie plane ich nicht Rechteck-TG (Multi-level Tauchgänge)?</vt:lpstr>
      <vt:lpstr>Notfallplanung</vt:lpstr>
      <vt:lpstr>Software zur TG-Planung</vt:lpstr>
      <vt:lpstr>Der V-Planner </vt:lpstr>
      <vt:lpstr>V-Planner Konfiguration </vt:lpstr>
      <vt:lpstr>Eine typische Runtime-Table </vt:lpstr>
      <vt:lpstr>Runtime-Table auf den Slades </vt:lpstr>
      <vt:lpstr>Durchführung eines tiefen Tauchgangs</vt:lpstr>
      <vt:lpstr>Durchführung eines tiefen TG</vt:lpstr>
      <vt:lpstr>Einsatz eines Tauchcomputers</vt:lpstr>
      <vt:lpstr>Übungen und Abläufe</vt:lpstr>
      <vt:lpstr>Get Ready!</vt:lpstr>
      <vt:lpstr>Predive-Sequence </vt:lpstr>
      <vt:lpstr>Ventilmanagement </vt:lpstr>
      <vt:lpstr>Setzen der Boje</vt:lpstr>
      <vt:lpstr>Bubble-Check</vt:lpstr>
      <vt:lpstr>Instrumentendefekt</vt:lpstr>
      <vt:lpstr>Vielen Dank!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Steffen</dc:creator>
  <cp:lastModifiedBy>Kaufmann, Steffen Dr.-Ing. /BSN medical HAM</cp:lastModifiedBy>
  <cp:revision>136</cp:revision>
  <dcterms:created xsi:type="dcterms:W3CDTF">2013-06-02T14:42:29Z</dcterms:created>
  <dcterms:modified xsi:type="dcterms:W3CDTF">2017-09-14T10:22:10Z</dcterms:modified>
</cp:coreProperties>
</file>